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63" r:id="rId3"/>
    <p:sldId id="257" r:id="rId4"/>
    <p:sldId id="258" r:id="rId5"/>
    <p:sldId id="259" r:id="rId6"/>
    <p:sldId id="260" r:id="rId7"/>
    <p:sldId id="261" r:id="rId8"/>
    <p:sldId id="262"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p:scale>
          <a:sx n="58" d="100"/>
          <a:sy n="58" d="100"/>
        </p:scale>
        <p:origin x="-954" y="-119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6EE39D-F5F6-48B0-9063-4D2D3D1A42BE}"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en-US"/>
        </a:p>
      </dgm:t>
    </dgm:pt>
    <dgm:pt modelId="{B77D4557-0D7C-40CB-8586-13C95D3CD8E1}">
      <dgm:prSet phldrT="[Text]"/>
      <dgm:spPr/>
      <dgm:t>
        <a:bodyPr/>
        <a:lstStyle/>
        <a:p>
          <a:r>
            <a:rPr lang="en-US" dirty="0" smtClean="0"/>
            <a:t>Data Analysis</a:t>
          </a:r>
          <a:endParaRPr lang="en-US" dirty="0"/>
        </a:p>
      </dgm:t>
    </dgm:pt>
    <dgm:pt modelId="{23A8E409-C2F3-46E6-91B3-351A7D485977}" type="parTrans" cxnId="{5F1EF3FA-C15B-4F52-962E-ED47D3EECA03}">
      <dgm:prSet/>
      <dgm:spPr/>
      <dgm:t>
        <a:bodyPr/>
        <a:lstStyle/>
        <a:p>
          <a:endParaRPr lang="en-US"/>
        </a:p>
      </dgm:t>
    </dgm:pt>
    <dgm:pt modelId="{D2EE2ACF-3F6D-4528-BE4E-0DEF90CBBFF4}" type="sibTrans" cxnId="{5F1EF3FA-C15B-4F52-962E-ED47D3EECA03}">
      <dgm:prSet/>
      <dgm:spPr/>
      <dgm:t>
        <a:bodyPr/>
        <a:lstStyle/>
        <a:p>
          <a:endParaRPr lang="en-US"/>
        </a:p>
      </dgm:t>
    </dgm:pt>
    <dgm:pt modelId="{7374C23F-A291-4C3A-881F-EFC5AA5E28DB}">
      <dgm:prSet phldrT="[Text]"/>
      <dgm:spPr/>
      <dgm:t>
        <a:bodyPr/>
        <a:lstStyle/>
        <a:p>
          <a:r>
            <a:rPr lang="en-US" dirty="0" smtClean="0"/>
            <a:t>1</a:t>
          </a:r>
          <a:r>
            <a:rPr lang="en-US" baseline="30000" dirty="0" smtClean="0"/>
            <a:t>st</a:t>
          </a:r>
          <a:r>
            <a:rPr lang="en-US" dirty="0" smtClean="0"/>
            <a:t> Descriptive Statistics</a:t>
          </a:r>
          <a:endParaRPr lang="en-US" dirty="0"/>
        </a:p>
      </dgm:t>
    </dgm:pt>
    <dgm:pt modelId="{8218B1AC-27E1-4F5C-B18F-C2FD86596DEB}" type="parTrans" cxnId="{BF0847E9-1573-42AF-8082-99E23C870D57}">
      <dgm:prSet/>
      <dgm:spPr/>
      <dgm:t>
        <a:bodyPr/>
        <a:lstStyle/>
        <a:p>
          <a:endParaRPr lang="en-US"/>
        </a:p>
      </dgm:t>
    </dgm:pt>
    <dgm:pt modelId="{1C15A80E-F3A9-4003-8B6F-1C732A6F2CF7}" type="sibTrans" cxnId="{BF0847E9-1573-42AF-8082-99E23C870D57}">
      <dgm:prSet/>
      <dgm:spPr/>
      <dgm:t>
        <a:bodyPr/>
        <a:lstStyle/>
        <a:p>
          <a:endParaRPr lang="en-US"/>
        </a:p>
      </dgm:t>
    </dgm:pt>
    <dgm:pt modelId="{03C12982-16FA-40FF-B014-FA54F4DE28A0}">
      <dgm:prSet phldrT="[Text]"/>
      <dgm:spPr/>
      <dgm:t>
        <a:bodyPr/>
        <a:lstStyle/>
        <a:p>
          <a:r>
            <a:rPr lang="en-US" dirty="0" smtClean="0"/>
            <a:t>2</a:t>
          </a:r>
          <a:r>
            <a:rPr lang="en-US" baseline="30000" dirty="0" smtClean="0"/>
            <a:t>nd</a:t>
          </a:r>
          <a:r>
            <a:rPr lang="en-US" dirty="0" smtClean="0"/>
            <a:t> Inferential statistics</a:t>
          </a:r>
          <a:endParaRPr lang="en-US" dirty="0"/>
        </a:p>
      </dgm:t>
    </dgm:pt>
    <dgm:pt modelId="{75CDDBF1-B3AA-48ED-88BF-758765E4923F}" type="parTrans" cxnId="{E82CF06D-E9E3-46F9-A621-ECC2773DBE49}">
      <dgm:prSet/>
      <dgm:spPr/>
      <dgm:t>
        <a:bodyPr/>
        <a:lstStyle/>
        <a:p>
          <a:endParaRPr lang="en-US"/>
        </a:p>
      </dgm:t>
    </dgm:pt>
    <dgm:pt modelId="{A1025DFA-1097-44FB-A173-5BE62E5D924B}" type="sibTrans" cxnId="{E82CF06D-E9E3-46F9-A621-ECC2773DBE49}">
      <dgm:prSet/>
      <dgm:spPr/>
      <dgm:t>
        <a:bodyPr/>
        <a:lstStyle/>
        <a:p>
          <a:endParaRPr lang="en-US"/>
        </a:p>
      </dgm:t>
    </dgm:pt>
    <dgm:pt modelId="{130D20BA-69D6-44F4-A3E3-C94DFA4DF8B1}">
      <dgm:prSet phldrT="[Text]"/>
      <dgm:spPr/>
      <dgm:t>
        <a:bodyPr/>
        <a:lstStyle/>
        <a:p>
          <a:r>
            <a:rPr lang="en-US" dirty="0" smtClean="0"/>
            <a:t>T-Test</a:t>
          </a:r>
          <a:endParaRPr lang="en-US" dirty="0"/>
        </a:p>
      </dgm:t>
    </dgm:pt>
    <dgm:pt modelId="{14D0D2EC-9B89-4E69-A9C9-60FC3F404EBD}" type="parTrans" cxnId="{49539FDA-4CC0-4E27-85B2-4F92DF170DC2}">
      <dgm:prSet/>
      <dgm:spPr/>
      <dgm:t>
        <a:bodyPr/>
        <a:lstStyle/>
        <a:p>
          <a:endParaRPr lang="en-US"/>
        </a:p>
      </dgm:t>
    </dgm:pt>
    <dgm:pt modelId="{33CFF59B-41AE-4978-8865-627ACEF4276C}" type="sibTrans" cxnId="{49539FDA-4CC0-4E27-85B2-4F92DF170DC2}">
      <dgm:prSet/>
      <dgm:spPr/>
      <dgm:t>
        <a:bodyPr/>
        <a:lstStyle/>
        <a:p>
          <a:endParaRPr lang="en-US"/>
        </a:p>
      </dgm:t>
    </dgm:pt>
    <dgm:pt modelId="{87D991A1-54B0-4475-BA81-353775047B34}">
      <dgm:prSet/>
      <dgm:spPr/>
      <dgm:t>
        <a:bodyPr/>
        <a:lstStyle/>
        <a:p>
          <a:r>
            <a:rPr lang="en-US" dirty="0" smtClean="0"/>
            <a:t>ANOVA</a:t>
          </a:r>
          <a:endParaRPr lang="en-US" dirty="0"/>
        </a:p>
      </dgm:t>
    </dgm:pt>
    <dgm:pt modelId="{C6D398A8-9EF8-4B21-ABEE-CCBB922E41A9}" type="parTrans" cxnId="{A4558949-FC7A-4747-9C32-383EDCA6C293}">
      <dgm:prSet/>
      <dgm:spPr/>
      <dgm:t>
        <a:bodyPr/>
        <a:lstStyle/>
        <a:p>
          <a:endParaRPr lang="en-US"/>
        </a:p>
      </dgm:t>
    </dgm:pt>
    <dgm:pt modelId="{8078E96E-12E7-4980-977B-4B3657BC7D93}" type="sibTrans" cxnId="{A4558949-FC7A-4747-9C32-383EDCA6C293}">
      <dgm:prSet/>
      <dgm:spPr/>
    </dgm:pt>
    <dgm:pt modelId="{B7BFD3E6-0BB0-4A15-8540-2732C643491D}">
      <dgm:prSet/>
      <dgm:spPr/>
      <dgm:t>
        <a:bodyPr/>
        <a:lstStyle/>
        <a:p>
          <a:r>
            <a:rPr lang="en-US" dirty="0" smtClean="0"/>
            <a:t>Correlation</a:t>
          </a:r>
          <a:endParaRPr lang="en-US" dirty="0"/>
        </a:p>
      </dgm:t>
    </dgm:pt>
    <dgm:pt modelId="{3FA11CE3-0DD4-4169-91CE-A9226C3D902E}" type="parTrans" cxnId="{E5D5CA6A-BF14-4C0F-B3DC-8363A7E5626E}">
      <dgm:prSet/>
      <dgm:spPr/>
      <dgm:t>
        <a:bodyPr/>
        <a:lstStyle/>
        <a:p>
          <a:endParaRPr lang="en-US"/>
        </a:p>
      </dgm:t>
    </dgm:pt>
    <dgm:pt modelId="{1AFF5445-D7C0-4E55-99A1-AFBB0CED4566}" type="sibTrans" cxnId="{E5D5CA6A-BF14-4C0F-B3DC-8363A7E5626E}">
      <dgm:prSet/>
      <dgm:spPr/>
    </dgm:pt>
    <dgm:pt modelId="{22EC8B14-488D-48E0-AF18-6AA1002E39C6}" type="pres">
      <dgm:prSet presAssocID="{2D6EE39D-F5F6-48B0-9063-4D2D3D1A42BE}" presName="diagram" presStyleCnt="0">
        <dgm:presLayoutVars>
          <dgm:chPref val="1"/>
          <dgm:dir/>
          <dgm:animOne val="branch"/>
          <dgm:animLvl val="lvl"/>
          <dgm:resizeHandles val="exact"/>
        </dgm:presLayoutVars>
      </dgm:prSet>
      <dgm:spPr/>
      <dgm:t>
        <a:bodyPr/>
        <a:lstStyle/>
        <a:p>
          <a:endParaRPr lang="en-US"/>
        </a:p>
      </dgm:t>
    </dgm:pt>
    <dgm:pt modelId="{A5C2D736-F770-4F06-A984-D3D0184FFBBA}" type="pres">
      <dgm:prSet presAssocID="{B77D4557-0D7C-40CB-8586-13C95D3CD8E1}" presName="root1" presStyleCnt="0"/>
      <dgm:spPr/>
    </dgm:pt>
    <dgm:pt modelId="{71E46D7F-A0A5-4904-8FA0-C912D594F40C}" type="pres">
      <dgm:prSet presAssocID="{B77D4557-0D7C-40CB-8586-13C95D3CD8E1}" presName="LevelOneTextNode" presStyleLbl="node0" presStyleIdx="0" presStyleCnt="1">
        <dgm:presLayoutVars>
          <dgm:chPref val="3"/>
        </dgm:presLayoutVars>
      </dgm:prSet>
      <dgm:spPr/>
      <dgm:t>
        <a:bodyPr/>
        <a:lstStyle/>
        <a:p>
          <a:endParaRPr lang="en-US"/>
        </a:p>
      </dgm:t>
    </dgm:pt>
    <dgm:pt modelId="{32A6F153-0903-4394-B996-799FDA99150F}" type="pres">
      <dgm:prSet presAssocID="{B77D4557-0D7C-40CB-8586-13C95D3CD8E1}" presName="level2hierChild" presStyleCnt="0"/>
      <dgm:spPr/>
    </dgm:pt>
    <dgm:pt modelId="{0D5A0AA3-5CD2-4E0D-BED8-FCE523085393}" type="pres">
      <dgm:prSet presAssocID="{8218B1AC-27E1-4F5C-B18F-C2FD86596DEB}" presName="conn2-1" presStyleLbl="parChTrans1D2" presStyleIdx="0" presStyleCnt="2"/>
      <dgm:spPr/>
      <dgm:t>
        <a:bodyPr/>
        <a:lstStyle/>
        <a:p>
          <a:endParaRPr lang="en-US"/>
        </a:p>
      </dgm:t>
    </dgm:pt>
    <dgm:pt modelId="{35236532-C6E4-41D7-B591-59B24DFCCA96}" type="pres">
      <dgm:prSet presAssocID="{8218B1AC-27E1-4F5C-B18F-C2FD86596DEB}" presName="connTx" presStyleLbl="parChTrans1D2" presStyleIdx="0" presStyleCnt="2"/>
      <dgm:spPr/>
      <dgm:t>
        <a:bodyPr/>
        <a:lstStyle/>
        <a:p>
          <a:endParaRPr lang="en-US"/>
        </a:p>
      </dgm:t>
    </dgm:pt>
    <dgm:pt modelId="{BFC2C2F0-8396-4730-90E3-F64333882471}" type="pres">
      <dgm:prSet presAssocID="{7374C23F-A291-4C3A-881F-EFC5AA5E28DB}" presName="root2" presStyleCnt="0"/>
      <dgm:spPr/>
    </dgm:pt>
    <dgm:pt modelId="{FF4D507E-CE8A-4342-A5C5-C0B0E5548759}" type="pres">
      <dgm:prSet presAssocID="{7374C23F-A291-4C3A-881F-EFC5AA5E28DB}" presName="LevelTwoTextNode" presStyleLbl="node2" presStyleIdx="0" presStyleCnt="2">
        <dgm:presLayoutVars>
          <dgm:chPref val="3"/>
        </dgm:presLayoutVars>
      </dgm:prSet>
      <dgm:spPr/>
      <dgm:t>
        <a:bodyPr/>
        <a:lstStyle/>
        <a:p>
          <a:endParaRPr lang="en-US"/>
        </a:p>
      </dgm:t>
    </dgm:pt>
    <dgm:pt modelId="{A186A310-0454-47EB-B80E-B3FC6B4E27F1}" type="pres">
      <dgm:prSet presAssocID="{7374C23F-A291-4C3A-881F-EFC5AA5E28DB}" presName="level3hierChild" presStyleCnt="0"/>
      <dgm:spPr/>
    </dgm:pt>
    <dgm:pt modelId="{39BB4C0E-7C88-49B7-BA88-AD45D23A6025}" type="pres">
      <dgm:prSet presAssocID="{75CDDBF1-B3AA-48ED-88BF-758765E4923F}" presName="conn2-1" presStyleLbl="parChTrans1D2" presStyleIdx="1" presStyleCnt="2"/>
      <dgm:spPr/>
      <dgm:t>
        <a:bodyPr/>
        <a:lstStyle/>
        <a:p>
          <a:endParaRPr lang="en-US"/>
        </a:p>
      </dgm:t>
    </dgm:pt>
    <dgm:pt modelId="{13F60A1F-E3AD-4610-B6B3-D31601358EF5}" type="pres">
      <dgm:prSet presAssocID="{75CDDBF1-B3AA-48ED-88BF-758765E4923F}" presName="connTx" presStyleLbl="parChTrans1D2" presStyleIdx="1" presStyleCnt="2"/>
      <dgm:spPr/>
      <dgm:t>
        <a:bodyPr/>
        <a:lstStyle/>
        <a:p>
          <a:endParaRPr lang="en-US"/>
        </a:p>
      </dgm:t>
    </dgm:pt>
    <dgm:pt modelId="{92AE3735-8785-443D-AA29-6AFB28D7406B}" type="pres">
      <dgm:prSet presAssocID="{03C12982-16FA-40FF-B014-FA54F4DE28A0}" presName="root2" presStyleCnt="0"/>
      <dgm:spPr/>
    </dgm:pt>
    <dgm:pt modelId="{1EDEEF81-5ECB-4787-8389-82ECF0959138}" type="pres">
      <dgm:prSet presAssocID="{03C12982-16FA-40FF-B014-FA54F4DE28A0}" presName="LevelTwoTextNode" presStyleLbl="node2" presStyleIdx="1" presStyleCnt="2">
        <dgm:presLayoutVars>
          <dgm:chPref val="3"/>
        </dgm:presLayoutVars>
      </dgm:prSet>
      <dgm:spPr/>
      <dgm:t>
        <a:bodyPr/>
        <a:lstStyle/>
        <a:p>
          <a:endParaRPr lang="en-US"/>
        </a:p>
      </dgm:t>
    </dgm:pt>
    <dgm:pt modelId="{5A8742CA-585B-45E7-AB48-3EE983F8F4B4}" type="pres">
      <dgm:prSet presAssocID="{03C12982-16FA-40FF-B014-FA54F4DE28A0}" presName="level3hierChild" presStyleCnt="0"/>
      <dgm:spPr/>
    </dgm:pt>
    <dgm:pt modelId="{B589B7ED-FCA7-45A1-8796-3B54C33E8007}" type="pres">
      <dgm:prSet presAssocID="{14D0D2EC-9B89-4E69-A9C9-60FC3F404EBD}" presName="conn2-1" presStyleLbl="parChTrans1D3" presStyleIdx="0" presStyleCnt="3"/>
      <dgm:spPr/>
      <dgm:t>
        <a:bodyPr/>
        <a:lstStyle/>
        <a:p>
          <a:endParaRPr lang="en-US"/>
        </a:p>
      </dgm:t>
    </dgm:pt>
    <dgm:pt modelId="{1C186F67-7760-462A-9CC6-AE4979B32E66}" type="pres">
      <dgm:prSet presAssocID="{14D0D2EC-9B89-4E69-A9C9-60FC3F404EBD}" presName="connTx" presStyleLbl="parChTrans1D3" presStyleIdx="0" presStyleCnt="3"/>
      <dgm:spPr/>
      <dgm:t>
        <a:bodyPr/>
        <a:lstStyle/>
        <a:p>
          <a:endParaRPr lang="en-US"/>
        </a:p>
      </dgm:t>
    </dgm:pt>
    <dgm:pt modelId="{767A515F-D6C5-42CB-9DF5-7639D17A0880}" type="pres">
      <dgm:prSet presAssocID="{130D20BA-69D6-44F4-A3E3-C94DFA4DF8B1}" presName="root2" presStyleCnt="0"/>
      <dgm:spPr/>
    </dgm:pt>
    <dgm:pt modelId="{B6DD18BA-6E92-4ACE-9DB1-1C1D2D933D9A}" type="pres">
      <dgm:prSet presAssocID="{130D20BA-69D6-44F4-A3E3-C94DFA4DF8B1}" presName="LevelTwoTextNode" presStyleLbl="node3" presStyleIdx="0" presStyleCnt="3">
        <dgm:presLayoutVars>
          <dgm:chPref val="3"/>
        </dgm:presLayoutVars>
      </dgm:prSet>
      <dgm:spPr/>
      <dgm:t>
        <a:bodyPr/>
        <a:lstStyle/>
        <a:p>
          <a:endParaRPr lang="en-US"/>
        </a:p>
      </dgm:t>
    </dgm:pt>
    <dgm:pt modelId="{63B33017-7E09-4250-A0F6-C8329388BB4A}" type="pres">
      <dgm:prSet presAssocID="{130D20BA-69D6-44F4-A3E3-C94DFA4DF8B1}" presName="level3hierChild" presStyleCnt="0"/>
      <dgm:spPr/>
    </dgm:pt>
    <dgm:pt modelId="{21A3BB44-402E-45F1-AE42-202714324ECE}" type="pres">
      <dgm:prSet presAssocID="{3FA11CE3-0DD4-4169-91CE-A9226C3D902E}" presName="conn2-1" presStyleLbl="parChTrans1D3" presStyleIdx="1" presStyleCnt="3"/>
      <dgm:spPr/>
      <dgm:t>
        <a:bodyPr/>
        <a:lstStyle/>
        <a:p>
          <a:endParaRPr lang="en-US"/>
        </a:p>
      </dgm:t>
    </dgm:pt>
    <dgm:pt modelId="{8FFDCF3D-A48B-4E0B-92BE-75699C223B6B}" type="pres">
      <dgm:prSet presAssocID="{3FA11CE3-0DD4-4169-91CE-A9226C3D902E}" presName="connTx" presStyleLbl="parChTrans1D3" presStyleIdx="1" presStyleCnt="3"/>
      <dgm:spPr/>
      <dgm:t>
        <a:bodyPr/>
        <a:lstStyle/>
        <a:p>
          <a:endParaRPr lang="en-US"/>
        </a:p>
      </dgm:t>
    </dgm:pt>
    <dgm:pt modelId="{B5B456F3-8981-4941-ABEB-DC308F6AE82C}" type="pres">
      <dgm:prSet presAssocID="{B7BFD3E6-0BB0-4A15-8540-2732C643491D}" presName="root2" presStyleCnt="0"/>
      <dgm:spPr/>
    </dgm:pt>
    <dgm:pt modelId="{AB428311-C3CE-47CD-978D-272A1C3550E7}" type="pres">
      <dgm:prSet presAssocID="{B7BFD3E6-0BB0-4A15-8540-2732C643491D}" presName="LevelTwoTextNode" presStyleLbl="node3" presStyleIdx="1" presStyleCnt="3">
        <dgm:presLayoutVars>
          <dgm:chPref val="3"/>
        </dgm:presLayoutVars>
      </dgm:prSet>
      <dgm:spPr/>
      <dgm:t>
        <a:bodyPr/>
        <a:lstStyle/>
        <a:p>
          <a:endParaRPr lang="en-US"/>
        </a:p>
      </dgm:t>
    </dgm:pt>
    <dgm:pt modelId="{544A9619-E7E8-4BA4-B741-9B90282E2C70}" type="pres">
      <dgm:prSet presAssocID="{B7BFD3E6-0BB0-4A15-8540-2732C643491D}" presName="level3hierChild" presStyleCnt="0"/>
      <dgm:spPr/>
    </dgm:pt>
    <dgm:pt modelId="{43BAC459-A9DF-4E9D-BDED-94AE1E64DB7A}" type="pres">
      <dgm:prSet presAssocID="{C6D398A8-9EF8-4B21-ABEE-CCBB922E41A9}" presName="conn2-1" presStyleLbl="parChTrans1D3" presStyleIdx="2" presStyleCnt="3"/>
      <dgm:spPr/>
      <dgm:t>
        <a:bodyPr/>
        <a:lstStyle/>
        <a:p>
          <a:endParaRPr lang="en-US"/>
        </a:p>
      </dgm:t>
    </dgm:pt>
    <dgm:pt modelId="{093832B1-3892-46DF-90E5-FE73C63FCDAE}" type="pres">
      <dgm:prSet presAssocID="{C6D398A8-9EF8-4B21-ABEE-CCBB922E41A9}" presName="connTx" presStyleLbl="parChTrans1D3" presStyleIdx="2" presStyleCnt="3"/>
      <dgm:spPr/>
      <dgm:t>
        <a:bodyPr/>
        <a:lstStyle/>
        <a:p>
          <a:endParaRPr lang="en-US"/>
        </a:p>
      </dgm:t>
    </dgm:pt>
    <dgm:pt modelId="{F6FDB64E-E754-47D0-9656-C1365A712407}" type="pres">
      <dgm:prSet presAssocID="{87D991A1-54B0-4475-BA81-353775047B34}" presName="root2" presStyleCnt="0"/>
      <dgm:spPr/>
    </dgm:pt>
    <dgm:pt modelId="{703ECD83-F8CB-49BD-995E-B82A6E7AACC8}" type="pres">
      <dgm:prSet presAssocID="{87D991A1-54B0-4475-BA81-353775047B34}" presName="LevelTwoTextNode" presStyleLbl="node3" presStyleIdx="2" presStyleCnt="3">
        <dgm:presLayoutVars>
          <dgm:chPref val="3"/>
        </dgm:presLayoutVars>
      </dgm:prSet>
      <dgm:spPr/>
      <dgm:t>
        <a:bodyPr/>
        <a:lstStyle/>
        <a:p>
          <a:endParaRPr lang="en-US"/>
        </a:p>
      </dgm:t>
    </dgm:pt>
    <dgm:pt modelId="{1A68FEC8-FB98-4157-9C8D-63FF92BBFC40}" type="pres">
      <dgm:prSet presAssocID="{87D991A1-54B0-4475-BA81-353775047B34}" presName="level3hierChild" presStyleCnt="0"/>
      <dgm:spPr/>
    </dgm:pt>
  </dgm:ptLst>
  <dgm:cxnLst>
    <dgm:cxn modelId="{F4B5D73E-637F-4F52-9CD3-7281DCB0F981}" type="presOf" srcId="{B77D4557-0D7C-40CB-8586-13C95D3CD8E1}" destId="{71E46D7F-A0A5-4904-8FA0-C912D594F40C}" srcOrd="0" destOrd="0" presId="urn:microsoft.com/office/officeart/2005/8/layout/hierarchy2"/>
    <dgm:cxn modelId="{28214F0E-F81F-408B-B19A-B6550C5119E5}" type="presOf" srcId="{2D6EE39D-F5F6-48B0-9063-4D2D3D1A42BE}" destId="{22EC8B14-488D-48E0-AF18-6AA1002E39C6}" srcOrd="0" destOrd="0" presId="urn:microsoft.com/office/officeart/2005/8/layout/hierarchy2"/>
    <dgm:cxn modelId="{6821B0A2-E18C-4234-BA2C-25A1D24F526F}" type="presOf" srcId="{B7BFD3E6-0BB0-4A15-8540-2732C643491D}" destId="{AB428311-C3CE-47CD-978D-272A1C3550E7}" srcOrd="0" destOrd="0" presId="urn:microsoft.com/office/officeart/2005/8/layout/hierarchy2"/>
    <dgm:cxn modelId="{2AC474AA-36A9-4D85-BD48-04FD459DC6EF}" type="presOf" srcId="{C6D398A8-9EF8-4B21-ABEE-CCBB922E41A9}" destId="{093832B1-3892-46DF-90E5-FE73C63FCDAE}" srcOrd="1" destOrd="0" presId="urn:microsoft.com/office/officeart/2005/8/layout/hierarchy2"/>
    <dgm:cxn modelId="{EE2B2CEF-1BB4-4408-B128-6C1060709E2B}" type="presOf" srcId="{3FA11CE3-0DD4-4169-91CE-A9226C3D902E}" destId="{21A3BB44-402E-45F1-AE42-202714324ECE}" srcOrd="0" destOrd="0" presId="urn:microsoft.com/office/officeart/2005/8/layout/hierarchy2"/>
    <dgm:cxn modelId="{E82CF06D-E9E3-46F9-A621-ECC2773DBE49}" srcId="{B77D4557-0D7C-40CB-8586-13C95D3CD8E1}" destId="{03C12982-16FA-40FF-B014-FA54F4DE28A0}" srcOrd="1" destOrd="0" parTransId="{75CDDBF1-B3AA-48ED-88BF-758765E4923F}" sibTransId="{A1025DFA-1097-44FB-A173-5BE62E5D924B}"/>
    <dgm:cxn modelId="{6CEC91E8-AC8D-4015-81D8-26827D433229}" type="presOf" srcId="{130D20BA-69D6-44F4-A3E3-C94DFA4DF8B1}" destId="{B6DD18BA-6E92-4ACE-9DB1-1C1D2D933D9A}" srcOrd="0" destOrd="0" presId="urn:microsoft.com/office/officeart/2005/8/layout/hierarchy2"/>
    <dgm:cxn modelId="{F392196B-4B5C-4E2F-BE48-701A801579DE}" type="presOf" srcId="{14D0D2EC-9B89-4E69-A9C9-60FC3F404EBD}" destId="{B589B7ED-FCA7-45A1-8796-3B54C33E8007}" srcOrd="0" destOrd="0" presId="urn:microsoft.com/office/officeart/2005/8/layout/hierarchy2"/>
    <dgm:cxn modelId="{C64CAE06-3DE3-401C-8DF9-71DDCEDDD28F}" type="presOf" srcId="{03C12982-16FA-40FF-B014-FA54F4DE28A0}" destId="{1EDEEF81-5ECB-4787-8389-82ECF0959138}" srcOrd="0" destOrd="0" presId="urn:microsoft.com/office/officeart/2005/8/layout/hierarchy2"/>
    <dgm:cxn modelId="{58A74E17-7A63-4DC2-8AD5-A524D6B10708}" type="presOf" srcId="{8218B1AC-27E1-4F5C-B18F-C2FD86596DEB}" destId="{35236532-C6E4-41D7-B591-59B24DFCCA96}" srcOrd="1" destOrd="0" presId="urn:microsoft.com/office/officeart/2005/8/layout/hierarchy2"/>
    <dgm:cxn modelId="{49539FDA-4CC0-4E27-85B2-4F92DF170DC2}" srcId="{03C12982-16FA-40FF-B014-FA54F4DE28A0}" destId="{130D20BA-69D6-44F4-A3E3-C94DFA4DF8B1}" srcOrd="0" destOrd="0" parTransId="{14D0D2EC-9B89-4E69-A9C9-60FC3F404EBD}" sibTransId="{33CFF59B-41AE-4978-8865-627ACEF4276C}"/>
    <dgm:cxn modelId="{075E39A5-DF61-4370-9195-1526434420A5}" type="presOf" srcId="{87D991A1-54B0-4475-BA81-353775047B34}" destId="{703ECD83-F8CB-49BD-995E-B82A6E7AACC8}" srcOrd="0" destOrd="0" presId="urn:microsoft.com/office/officeart/2005/8/layout/hierarchy2"/>
    <dgm:cxn modelId="{5F1EF3FA-C15B-4F52-962E-ED47D3EECA03}" srcId="{2D6EE39D-F5F6-48B0-9063-4D2D3D1A42BE}" destId="{B77D4557-0D7C-40CB-8586-13C95D3CD8E1}" srcOrd="0" destOrd="0" parTransId="{23A8E409-C2F3-46E6-91B3-351A7D485977}" sibTransId="{D2EE2ACF-3F6D-4528-BE4E-0DEF90CBBFF4}"/>
    <dgm:cxn modelId="{A4558949-FC7A-4747-9C32-383EDCA6C293}" srcId="{03C12982-16FA-40FF-B014-FA54F4DE28A0}" destId="{87D991A1-54B0-4475-BA81-353775047B34}" srcOrd="2" destOrd="0" parTransId="{C6D398A8-9EF8-4B21-ABEE-CCBB922E41A9}" sibTransId="{8078E96E-12E7-4980-977B-4B3657BC7D93}"/>
    <dgm:cxn modelId="{5AA43D0E-5294-4337-8447-E401FE7463F4}" type="presOf" srcId="{75CDDBF1-B3AA-48ED-88BF-758765E4923F}" destId="{39BB4C0E-7C88-49B7-BA88-AD45D23A6025}" srcOrd="0" destOrd="0" presId="urn:microsoft.com/office/officeart/2005/8/layout/hierarchy2"/>
    <dgm:cxn modelId="{BF0847E9-1573-42AF-8082-99E23C870D57}" srcId="{B77D4557-0D7C-40CB-8586-13C95D3CD8E1}" destId="{7374C23F-A291-4C3A-881F-EFC5AA5E28DB}" srcOrd="0" destOrd="0" parTransId="{8218B1AC-27E1-4F5C-B18F-C2FD86596DEB}" sibTransId="{1C15A80E-F3A9-4003-8B6F-1C732A6F2CF7}"/>
    <dgm:cxn modelId="{97250153-A6B9-4F28-9B64-53B87CB88313}" type="presOf" srcId="{3FA11CE3-0DD4-4169-91CE-A9226C3D902E}" destId="{8FFDCF3D-A48B-4E0B-92BE-75699C223B6B}" srcOrd="1" destOrd="0" presId="urn:microsoft.com/office/officeart/2005/8/layout/hierarchy2"/>
    <dgm:cxn modelId="{CBBABB7D-54B9-461F-8D9D-78B72471256F}" type="presOf" srcId="{75CDDBF1-B3AA-48ED-88BF-758765E4923F}" destId="{13F60A1F-E3AD-4610-B6B3-D31601358EF5}" srcOrd="1" destOrd="0" presId="urn:microsoft.com/office/officeart/2005/8/layout/hierarchy2"/>
    <dgm:cxn modelId="{7314E517-24BD-4354-8146-B960E9E862D7}" type="presOf" srcId="{7374C23F-A291-4C3A-881F-EFC5AA5E28DB}" destId="{FF4D507E-CE8A-4342-A5C5-C0B0E5548759}" srcOrd="0" destOrd="0" presId="urn:microsoft.com/office/officeart/2005/8/layout/hierarchy2"/>
    <dgm:cxn modelId="{E5D5CA6A-BF14-4C0F-B3DC-8363A7E5626E}" srcId="{03C12982-16FA-40FF-B014-FA54F4DE28A0}" destId="{B7BFD3E6-0BB0-4A15-8540-2732C643491D}" srcOrd="1" destOrd="0" parTransId="{3FA11CE3-0DD4-4169-91CE-A9226C3D902E}" sibTransId="{1AFF5445-D7C0-4E55-99A1-AFBB0CED4566}"/>
    <dgm:cxn modelId="{ED327FEC-2102-4B6C-B4ED-F318EE47AB25}" type="presOf" srcId="{14D0D2EC-9B89-4E69-A9C9-60FC3F404EBD}" destId="{1C186F67-7760-462A-9CC6-AE4979B32E66}" srcOrd="1" destOrd="0" presId="urn:microsoft.com/office/officeart/2005/8/layout/hierarchy2"/>
    <dgm:cxn modelId="{16F811E4-ACD4-4B52-B9E2-0BF98C6562B2}" type="presOf" srcId="{8218B1AC-27E1-4F5C-B18F-C2FD86596DEB}" destId="{0D5A0AA3-5CD2-4E0D-BED8-FCE523085393}" srcOrd="0" destOrd="0" presId="urn:microsoft.com/office/officeart/2005/8/layout/hierarchy2"/>
    <dgm:cxn modelId="{4B25000A-8E73-4BE7-BF64-989A0788F0F0}" type="presOf" srcId="{C6D398A8-9EF8-4B21-ABEE-CCBB922E41A9}" destId="{43BAC459-A9DF-4E9D-BDED-94AE1E64DB7A}" srcOrd="0" destOrd="0" presId="urn:microsoft.com/office/officeart/2005/8/layout/hierarchy2"/>
    <dgm:cxn modelId="{44B16189-54C4-493B-9B40-3AC93A20B227}" type="presParOf" srcId="{22EC8B14-488D-48E0-AF18-6AA1002E39C6}" destId="{A5C2D736-F770-4F06-A984-D3D0184FFBBA}" srcOrd="0" destOrd="0" presId="urn:microsoft.com/office/officeart/2005/8/layout/hierarchy2"/>
    <dgm:cxn modelId="{0AB47A7E-EA84-493F-9815-C19522BD335B}" type="presParOf" srcId="{A5C2D736-F770-4F06-A984-D3D0184FFBBA}" destId="{71E46D7F-A0A5-4904-8FA0-C912D594F40C}" srcOrd="0" destOrd="0" presId="urn:microsoft.com/office/officeart/2005/8/layout/hierarchy2"/>
    <dgm:cxn modelId="{F9147DE0-0553-4C93-BDA4-3C9881F5C5E6}" type="presParOf" srcId="{A5C2D736-F770-4F06-A984-D3D0184FFBBA}" destId="{32A6F153-0903-4394-B996-799FDA99150F}" srcOrd="1" destOrd="0" presId="urn:microsoft.com/office/officeart/2005/8/layout/hierarchy2"/>
    <dgm:cxn modelId="{DB384F62-A3F0-4DA1-B571-11EEF4BDEC76}" type="presParOf" srcId="{32A6F153-0903-4394-B996-799FDA99150F}" destId="{0D5A0AA3-5CD2-4E0D-BED8-FCE523085393}" srcOrd="0" destOrd="0" presId="urn:microsoft.com/office/officeart/2005/8/layout/hierarchy2"/>
    <dgm:cxn modelId="{D5E89434-DB2D-4AB8-99CC-062400FF96BD}" type="presParOf" srcId="{0D5A0AA3-5CD2-4E0D-BED8-FCE523085393}" destId="{35236532-C6E4-41D7-B591-59B24DFCCA96}" srcOrd="0" destOrd="0" presId="urn:microsoft.com/office/officeart/2005/8/layout/hierarchy2"/>
    <dgm:cxn modelId="{1389530B-0B20-4F89-BA32-083AB2315EAE}" type="presParOf" srcId="{32A6F153-0903-4394-B996-799FDA99150F}" destId="{BFC2C2F0-8396-4730-90E3-F64333882471}" srcOrd="1" destOrd="0" presId="urn:microsoft.com/office/officeart/2005/8/layout/hierarchy2"/>
    <dgm:cxn modelId="{A8707EE4-DF0A-455E-BB93-92D6B768D668}" type="presParOf" srcId="{BFC2C2F0-8396-4730-90E3-F64333882471}" destId="{FF4D507E-CE8A-4342-A5C5-C0B0E5548759}" srcOrd="0" destOrd="0" presId="urn:microsoft.com/office/officeart/2005/8/layout/hierarchy2"/>
    <dgm:cxn modelId="{C3BA57A5-8FF3-486C-8B4B-3B274E185376}" type="presParOf" srcId="{BFC2C2F0-8396-4730-90E3-F64333882471}" destId="{A186A310-0454-47EB-B80E-B3FC6B4E27F1}" srcOrd="1" destOrd="0" presId="urn:microsoft.com/office/officeart/2005/8/layout/hierarchy2"/>
    <dgm:cxn modelId="{55DAB211-0162-4833-A1E3-80336E0556FD}" type="presParOf" srcId="{32A6F153-0903-4394-B996-799FDA99150F}" destId="{39BB4C0E-7C88-49B7-BA88-AD45D23A6025}" srcOrd="2" destOrd="0" presId="urn:microsoft.com/office/officeart/2005/8/layout/hierarchy2"/>
    <dgm:cxn modelId="{9ECCD049-4F50-482C-830C-E91D6E876B89}" type="presParOf" srcId="{39BB4C0E-7C88-49B7-BA88-AD45D23A6025}" destId="{13F60A1F-E3AD-4610-B6B3-D31601358EF5}" srcOrd="0" destOrd="0" presId="urn:microsoft.com/office/officeart/2005/8/layout/hierarchy2"/>
    <dgm:cxn modelId="{6A0725DA-EE5E-41EF-889E-9C8479764D1F}" type="presParOf" srcId="{32A6F153-0903-4394-B996-799FDA99150F}" destId="{92AE3735-8785-443D-AA29-6AFB28D7406B}" srcOrd="3" destOrd="0" presId="urn:microsoft.com/office/officeart/2005/8/layout/hierarchy2"/>
    <dgm:cxn modelId="{B9AD5361-6274-442A-B39B-F2462723D92A}" type="presParOf" srcId="{92AE3735-8785-443D-AA29-6AFB28D7406B}" destId="{1EDEEF81-5ECB-4787-8389-82ECF0959138}" srcOrd="0" destOrd="0" presId="urn:microsoft.com/office/officeart/2005/8/layout/hierarchy2"/>
    <dgm:cxn modelId="{1FB3C433-7631-4A3F-88EC-C0E4061890A2}" type="presParOf" srcId="{92AE3735-8785-443D-AA29-6AFB28D7406B}" destId="{5A8742CA-585B-45E7-AB48-3EE983F8F4B4}" srcOrd="1" destOrd="0" presId="urn:microsoft.com/office/officeart/2005/8/layout/hierarchy2"/>
    <dgm:cxn modelId="{F314CCDF-11AB-4773-AB9F-73FFF59F4975}" type="presParOf" srcId="{5A8742CA-585B-45E7-AB48-3EE983F8F4B4}" destId="{B589B7ED-FCA7-45A1-8796-3B54C33E8007}" srcOrd="0" destOrd="0" presId="urn:microsoft.com/office/officeart/2005/8/layout/hierarchy2"/>
    <dgm:cxn modelId="{E23F693A-D71F-4C9B-BD0E-A2A5F102D2D8}" type="presParOf" srcId="{B589B7ED-FCA7-45A1-8796-3B54C33E8007}" destId="{1C186F67-7760-462A-9CC6-AE4979B32E66}" srcOrd="0" destOrd="0" presId="urn:microsoft.com/office/officeart/2005/8/layout/hierarchy2"/>
    <dgm:cxn modelId="{C1948032-D488-4BA3-A28D-E772045884B9}" type="presParOf" srcId="{5A8742CA-585B-45E7-AB48-3EE983F8F4B4}" destId="{767A515F-D6C5-42CB-9DF5-7639D17A0880}" srcOrd="1" destOrd="0" presId="urn:microsoft.com/office/officeart/2005/8/layout/hierarchy2"/>
    <dgm:cxn modelId="{BD638C58-E287-4D17-879E-C5B193D2B7BC}" type="presParOf" srcId="{767A515F-D6C5-42CB-9DF5-7639D17A0880}" destId="{B6DD18BA-6E92-4ACE-9DB1-1C1D2D933D9A}" srcOrd="0" destOrd="0" presId="urn:microsoft.com/office/officeart/2005/8/layout/hierarchy2"/>
    <dgm:cxn modelId="{0088FF4B-DCC2-4E57-87A9-862CD8E75515}" type="presParOf" srcId="{767A515F-D6C5-42CB-9DF5-7639D17A0880}" destId="{63B33017-7E09-4250-A0F6-C8329388BB4A}" srcOrd="1" destOrd="0" presId="urn:microsoft.com/office/officeart/2005/8/layout/hierarchy2"/>
    <dgm:cxn modelId="{99EC4869-3117-4850-831B-518D851CF5E2}" type="presParOf" srcId="{5A8742CA-585B-45E7-AB48-3EE983F8F4B4}" destId="{21A3BB44-402E-45F1-AE42-202714324ECE}" srcOrd="2" destOrd="0" presId="urn:microsoft.com/office/officeart/2005/8/layout/hierarchy2"/>
    <dgm:cxn modelId="{1D59750E-8CD8-4C45-AA5D-3685D4EF25DE}" type="presParOf" srcId="{21A3BB44-402E-45F1-AE42-202714324ECE}" destId="{8FFDCF3D-A48B-4E0B-92BE-75699C223B6B}" srcOrd="0" destOrd="0" presId="urn:microsoft.com/office/officeart/2005/8/layout/hierarchy2"/>
    <dgm:cxn modelId="{0DB95390-9536-4725-9A95-3E5710EF4469}" type="presParOf" srcId="{5A8742CA-585B-45E7-AB48-3EE983F8F4B4}" destId="{B5B456F3-8981-4941-ABEB-DC308F6AE82C}" srcOrd="3" destOrd="0" presId="urn:microsoft.com/office/officeart/2005/8/layout/hierarchy2"/>
    <dgm:cxn modelId="{4C90D276-257E-4637-AA7B-10969F99BE97}" type="presParOf" srcId="{B5B456F3-8981-4941-ABEB-DC308F6AE82C}" destId="{AB428311-C3CE-47CD-978D-272A1C3550E7}" srcOrd="0" destOrd="0" presId="urn:microsoft.com/office/officeart/2005/8/layout/hierarchy2"/>
    <dgm:cxn modelId="{449EAC8E-6789-43B3-BB20-6D5ADCFD1896}" type="presParOf" srcId="{B5B456F3-8981-4941-ABEB-DC308F6AE82C}" destId="{544A9619-E7E8-4BA4-B741-9B90282E2C70}" srcOrd="1" destOrd="0" presId="urn:microsoft.com/office/officeart/2005/8/layout/hierarchy2"/>
    <dgm:cxn modelId="{FDBCB640-9283-4F74-9569-3F18F2CDA834}" type="presParOf" srcId="{5A8742CA-585B-45E7-AB48-3EE983F8F4B4}" destId="{43BAC459-A9DF-4E9D-BDED-94AE1E64DB7A}" srcOrd="4" destOrd="0" presId="urn:microsoft.com/office/officeart/2005/8/layout/hierarchy2"/>
    <dgm:cxn modelId="{8AAC6068-7C57-4E4A-96D3-D6AC97A40F30}" type="presParOf" srcId="{43BAC459-A9DF-4E9D-BDED-94AE1E64DB7A}" destId="{093832B1-3892-46DF-90E5-FE73C63FCDAE}" srcOrd="0" destOrd="0" presId="urn:microsoft.com/office/officeart/2005/8/layout/hierarchy2"/>
    <dgm:cxn modelId="{8FFF429C-BA41-490E-90A4-FA87326D9C44}" type="presParOf" srcId="{5A8742CA-585B-45E7-AB48-3EE983F8F4B4}" destId="{F6FDB64E-E754-47D0-9656-C1365A712407}" srcOrd="5" destOrd="0" presId="urn:microsoft.com/office/officeart/2005/8/layout/hierarchy2"/>
    <dgm:cxn modelId="{1CB4A677-00F7-4BE6-BC56-DEF7CC7B3725}" type="presParOf" srcId="{F6FDB64E-E754-47D0-9656-C1365A712407}" destId="{703ECD83-F8CB-49BD-995E-B82A6E7AACC8}" srcOrd="0" destOrd="0" presId="urn:microsoft.com/office/officeart/2005/8/layout/hierarchy2"/>
    <dgm:cxn modelId="{443782C4-AF01-4F4B-917D-B0E719F34FC4}" type="presParOf" srcId="{F6FDB64E-E754-47D0-9656-C1365A712407}" destId="{1A68FEC8-FB98-4157-9C8D-63FF92BBFC40}"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E46D7F-A0A5-4904-8FA0-C912D594F40C}">
      <dsp:nvSpPr>
        <dsp:cNvPr id="0" name=""/>
        <dsp:cNvSpPr/>
      </dsp:nvSpPr>
      <dsp:spPr>
        <a:xfrm>
          <a:off x="401494" y="702209"/>
          <a:ext cx="2435634" cy="121781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kern="1200" dirty="0" smtClean="0"/>
            <a:t>Data Analysis</a:t>
          </a:r>
          <a:endParaRPr lang="en-US" sz="3100" kern="1200" dirty="0"/>
        </a:p>
      </dsp:txBody>
      <dsp:txXfrm>
        <a:off x="437163" y="737878"/>
        <a:ext cx="2364296" cy="1146479"/>
      </dsp:txXfrm>
    </dsp:sp>
    <dsp:sp modelId="{0D5A0AA3-5CD2-4E0D-BED8-FCE523085393}">
      <dsp:nvSpPr>
        <dsp:cNvPr id="0" name=""/>
        <dsp:cNvSpPr/>
      </dsp:nvSpPr>
      <dsp:spPr>
        <a:xfrm rot="19457599">
          <a:off x="2724357" y="933749"/>
          <a:ext cx="1199797" cy="54492"/>
        </a:xfrm>
        <a:custGeom>
          <a:avLst/>
          <a:gdLst/>
          <a:ahLst/>
          <a:cxnLst/>
          <a:rect l="0" t="0" r="0" b="0"/>
          <a:pathLst>
            <a:path>
              <a:moveTo>
                <a:pt x="0" y="27246"/>
              </a:moveTo>
              <a:lnTo>
                <a:pt x="1199797" y="27246"/>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294261" y="931000"/>
        <a:ext cx="59989" cy="59989"/>
      </dsp:txXfrm>
    </dsp:sp>
    <dsp:sp modelId="{FF4D507E-CE8A-4342-A5C5-C0B0E5548759}">
      <dsp:nvSpPr>
        <dsp:cNvPr id="0" name=""/>
        <dsp:cNvSpPr/>
      </dsp:nvSpPr>
      <dsp:spPr>
        <a:xfrm>
          <a:off x="3811382" y="1964"/>
          <a:ext cx="2435634" cy="1217817"/>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kern="1200" dirty="0" smtClean="0"/>
            <a:t>1</a:t>
          </a:r>
          <a:r>
            <a:rPr lang="en-US" sz="3100" kern="1200" baseline="30000" dirty="0" smtClean="0"/>
            <a:t>st</a:t>
          </a:r>
          <a:r>
            <a:rPr lang="en-US" sz="3100" kern="1200" dirty="0" smtClean="0"/>
            <a:t> Descriptive Statistics</a:t>
          </a:r>
          <a:endParaRPr lang="en-US" sz="3100" kern="1200" dirty="0"/>
        </a:p>
      </dsp:txBody>
      <dsp:txXfrm>
        <a:off x="3847051" y="37633"/>
        <a:ext cx="2364296" cy="1146479"/>
      </dsp:txXfrm>
    </dsp:sp>
    <dsp:sp modelId="{39BB4C0E-7C88-49B7-BA88-AD45D23A6025}">
      <dsp:nvSpPr>
        <dsp:cNvPr id="0" name=""/>
        <dsp:cNvSpPr/>
      </dsp:nvSpPr>
      <dsp:spPr>
        <a:xfrm rot="2142401">
          <a:off x="2724357" y="1633993"/>
          <a:ext cx="1199797" cy="54492"/>
        </a:xfrm>
        <a:custGeom>
          <a:avLst/>
          <a:gdLst/>
          <a:ahLst/>
          <a:cxnLst/>
          <a:rect l="0" t="0" r="0" b="0"/>
          <a:pathLst>
            <a:path>
              <a:moveTo>
                <a:pt x="0" y="27246"/>
              </a:moveTo>
              <a:lnTo>
                <a:pt x="1199797" y="27246"/>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294261" y="1631245"/>
        <a:ext cx="59989" cy="59989"/>
      </dsp:txXfrm>
    </dsp:sp>
    <dsp:sp modelId="{1EDEEF81-5ECB-4787-8389-82ECF0959138}">
      <dsp:nvSpPr>
        <dsp:cNvPr id="0" name=""/>
        <dsp:cNvSpPr/>
      </dsp:nvSpPr>
      <dsp:spPr>
        <a:xfrm>
          <a:off x="3811382" y="1402453"/>
          <a:ext cx="2435634" cy="1217817"/>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kern="1200" dirty="0" smtClean="0"/>
            <a:t>2</a:t>
          </a:r>
          <a:r>
            <a:rPr lang="en-US" sz="3100" kern="1200" baseline="30000" dirty="0" smtClean="0"/>
            <a:t>nd</a:t>
          </a:r>
          <a:r>
            <a:rPr lang="en-US" sz="3100" kern="1200" dirty="0" smtClean="0"/>
            <a:t> Inferential statistics</a:t>
          </a:r>
          <a:endParaRPr lang="en-US" sz="3100" kern="1200" dirty="0"/>
        </a:p>
      </dsp:txBody>
      <dsp:txXfrm>
        <a:off x="3847051" y="1438122"/>
        <a:ext cx="2364296" cy="1146479"/>
      </dsp:txXfrm>
    </dsp:sp>
    <dsp:sp modelId="{B589B7ED-FCA7-45A1-8796-3B54C33E8007}">
      <dsp:nvSpPr>
        <dsp:cNvPr id="0" name=""/>
        <dsp:cNvSpPr/>
      </dsp:nvSpPr>
      <dsp:spPr>
        <a:xfrm rot="18289469">
          <a:off x="5881128" y="1283871"/>
          <a:ext cx="1706030" cy="54492"/>
        </a:xfrm>
        <a:custGeom>
          <a:avLst/>
          <a:gdLst/>
          <a:ahLst/>
          <a:cxnLst/>
          <a:rect l="0" t="0" r="0" b="0"/>
          <a:pathLst>
            <a:path>
              <a:moveTo>
                <a:pt x="0" y="27246"/>
              </a:moveTo>
              <a:lnTo>
                <a:pt x="1706030" y="27246"/>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a:off x="6691493" y="1268466"/>
        <a:ext cx="85301" cy="85301"/>
      </dsp:txXfrm>
    </dsp:sp>
    <dsp:sp modelId="{B6DD18BA-6E92-4ACE-9DB1-1C1D2D933D9A}">
      <dsp:nvSpPr>
        <dsp:cNvPr id="0" name=""/>
        <dsp:cNvSpPr/>
      </dsp:nvSpPr>
      <dsp:spPr>
        <a:xfrm>
          <a:off x="7221270" y="1964"/>
          <a:ext cx="2435634" cy="1217817"/>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kern="1200" dirty="0" smtClean="0"/>
            <a:t>T-Test</a:t>
          </a:r>
          <a:endParaRPr lang="en-US" sz="3100" kern="1200" dirty="0"/>
        </a:p>
      </dsp:txBody>
      <dsp:txXfrm>
        <a:off x="7256939" y="37633"/>
        <a:ext cx="2364296" cy="1146479"/>
      </dsp:txXfrm>
    </dsp:sp>
    <dsp:sp modelId="{21A3BB44-402E-45F1-AE42-202714324ECE}">
      <dsp:nvSpPr>
        <dsp:cNvPr id="0" name=""/>
        <dsp:cNvSpPr/>
      </dsp:nvSpPr>
      <dsp:spPr>
        <a:xfrm>
          <a:off x="6247017" y="1984116"/>
          <a:ext cx="974253" cy="54492"/>
        </a:xfrm>
        <a:custGeom>
          <a:avLst/>
          <a:gdLst/>
          <a:ahLst/>
          <a:cxnLst/>
          <a:rect l="0" t="0" r="0" b="0"/>
          <a:pathLst>
            <a:path>
              <a:moveTo>
                <a:pt x="0" y="27246"/>
              </a:moveTo>
              <a:lnTo>
                <a:pt x="974253" y="27246"/>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709787" y="1987006"/>
        <a:ext cx="48712" cy="48712"/>
      </dsp:txXfrm>
    </dsp:sp>
    <dsp:sp modelId="{AB428311-C3CE-47CD-978D-272A1C3550E7}">
      <dsp:nvSpPr>
        <dsp:cNvPr id="0" name=""/>
        <dsp:cNvSpPr/>
      </dsp:nvSpPr>
      <dsp:spPr>
        <a:xfrm>
          <a:off x="7221270" y="1402453"/>
          <a:ext cx="2435634" cy="1217817"/>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kern="1200" dirty="0" smtClean="0"/>
            <a:t>Correlation</a:t>
          </a:r>
          <a:endParaRPr lang="en-US" sz="3100" kern="1200" dirty="0"/>
        </a:p>
      </dsp:txBody>
      <dsp:txXfrm>
        <a:off x="7256939" y="1438122"/>
        <a:ext cx="2364296" cy="1146479"/>
      </dsp:txXfrm>
    </dsp:sp>
    <dsp:sp modelId="{43BAC459-A9DF-4E9D-BDED-94AE1E64DB7A}">
      <dsp:nvSpPr>
        <dsp:cNvPr id="0" name=""/>
        <dsp:cNvSpPr/>
      </dsp:nvSpPr>
      <dsp:spPr>
        <a:xfrm rot="3310531">
          <a:off x="5881128" y="2684361"/>
          <a:ext cx="1706030" cy="54492"/>
        </a:xfrm>
        <a:custGeom>
          <a:avLst/>
          <a:gdLst/>
          <a:ahLst/>
          <a:cxnLst/>
          <a:rect l="0" t="0" r="0" b="0"/>
          <a:pathLst>
            <a:path>
              <a:moveTo>
                <a:pt x="0" y="27246"/>
              </a:moveTo>
              <a:lnTo>
                <a:pt x="1706030" y="27246"/>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a:off x="6691493" y="2668956"/>
        <a:ext cx="85301" cy="85301"/>
      </dsp:txXfrm>
    </dsp:sp>
    <dsp:sp modelId="{703ECD83-F8CB-49BD-995E-B82A6E7AACC8}">
      <dsp:nvSpPr>
        <dsp:cNvPr id="0" name=""/>
        <dsp:cNvSpPr/>
      </dsp:nvSpPr>
      <dsp:spPr>
        <a:xfrm>
          <a:off x="7221270" y="2802943"/>
          <a:ext cx="2435634" cy="1217817"/>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kern="1200" dirty="0" smtClean="0"/>
            <a:t>ANOVA</a:t>
          </a:r>
          <a:endParaRPr lang="en-US" sz="3100" kern="1200" dirty="0"/>
        </a:p>
      </dsp:txBody>
      <dsp:txXfrm>
        <a:off x="7256939" y="2838612"/>
        <a:ext cx="2364296" cy="114647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769F592-9C48-4074-AC2D-AC21D1358DB7}"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E28F94-BD14-48F3-8CC2-5B0CEED1D486}"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5456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69F592-9C48-4074-AC2D-AC21D1358DB7}"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E28F94-BD14-48F3-8CC2-5B0CEED1D486}" type="slidenum">
              <a:rPr lang="en-US" smtClean="0"/>
              <a:t>‹#›</a:t>
            </a:fld>
            <a:endParaRPr lang="en-US"/>
          </a:p>
        </p:txBody>
      </p:sp>
    </p:spTree>
    <p:extLst>
      <p:ext uri="{BB962C8B-B14F-4D97-AF65-F5344CB8AC3E}">
        <p14:creationId xmlns:p14="http://schemas.microsoft.com/office/powerpoint/2010/main" val="325412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769F592-9C48-4074-AC2D-AC21D1358DB7}"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E28F94-BD14-48F3-8CC2-5B0CEED1D486}"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4386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769F592-9C48-4074-AC2D-AC21D1358DB7}" type="datetimeFigureOut">
              <a:rPr lang="en-US" smtClean="0"/>
              <a:t>6/8/2018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E28F94-BD14-48F3-8CC2-5B0CEED1D486}" type="slidenum">
              <a:rPr lang="en-US" smtClean="0"/>
              <a:t>‹#›</a:t>
            </a:fld>
            <a:endParaRPr lang="en-US"/>
          </a:p>
        </p:txBody>
      </p:sp>
    </p:spTree>
    <p:extLst>
      <p:ext uri="{BB962C8B-B14F-4D97-AF65-F5344CB8AC3E}">
        <p14:creationId xmlns:p14="http://schemas.microsoft.com/office/powerpoint/2010/main" val="2513438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769F592-9C48-4074-AC2D-AC21D1358DB7}" type="datetimeFigureOut">
              <a:rPr lang="en-US" smtClean="0"/>
              <a:t>6/8/2018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E28F94-BD14-48F3-8CC2-5B0CEED1D486}" type="slidenum">
              <a:rPr lang="en-US" smtClean="0"/>
              <a:t>‹#›</a:t>
            </a:fld>
            <a:endParaRPr lang="en-US"/>
          </a:p>
        </p:txBody>
      </p:sp>
    </p:spTree>
    <p:extLst>
      <p:ext uri="{BB962C8B-B14F-4D97-AF65-F5344CB8AC3E}">
        <p14:creationId xmlns:p14="http://schemas.microsoft.com/office/powerpoint/2010/main" val="3596600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9F592-9C48-4074-AC2D-AC21D1358DB7}" type="datetimeFigureOut">
              <a:rPr lang="en-US" smtClean="0"/>
              <a:t>6/8/2018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E28F94-BD14-48F3-8CC2-5B0CEED1D486}" type="slidenum">
              <a:rPr lang="en-US" smtClean="0"/>
              <a:t>‹#›</a:t>
            </a:fld>
            <a:endParaRPr lang="en-US"/>
          </a:p>
        </p:txBody>
      </p:sp>
    </p:spTree>
    <p:extLst>
      <p:ext uri="{BB962C8B-B14F-4D97-AF65-F5344CB8AC3E}">
        <p14:creationId xmlns:p14="http://schemas.microsoft.com/office/powerpoint/2010/main" val="3018386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769F592-9C48-4074-AC2D-AC21D1358DB7}" type="datetimeFigureOut">
              <a:rPr lang="en-US" smtClean="0"/>
              <a:t>6/8/2018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CE28F94-BD14-48F3-8CC2-5B0CEED1D486}" type="slidenum">
              <a:rPr lang="en-US" smtClean="0"/>
              <a:t>‹#›</a:t>
            </a:fld>
            <a:endParaRPr lang="en-US"/>
          </a:p>
        </p:txBody>
      </p:sp>
    </p:spTree>
    <p:extLst>
      <p:ext uri="{BB962C8B-B14F-4D97-AF65-F5344CB8AC3E}">
        <p14:creationId xmlns:p14="http://schemas.microsoft.com/office/powerpoint/2010/main" val="3491373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769F592-9C48-4074-AC2D-AC21D1358DB7}" type="datetimeFigureOut">
              <a:rPr lang="en-US" smtClean="0"/>
              <a:t>6/8/2018</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CE28F94-BD14-48F3-8CC2-5B0CEED1D486}" type="slidenum">
              <a:rPr lang="en-US" smtClean="0"/>
              <a:t>‹#›</a:t>
            </a:fld>
            <a:endParaRPr lang="en-US"/>
          </a:p>
        </p:txBody>
      </p:sp>
    </p:spTree>
    <p:extLst>
      <p:ext uri="{BB962C8B-B14F-4D97-AF65-F5344CB8AC3E}">
        <p14:creationId xmlns:p14="http://schemas.microsoft.com/office/powerpoint/2010/main" val="1855991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769F592-9C48-4074-AC2D-AC21D1358DB7}" type="datetimeFigureOut">
              <a:rPr lang="en-US" smtClean="0"/>
              <a:t>6/8/2018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E28F94-BD14-48F3-8CC2-5B0CEED1D486}" type="slidenum">
              <a:rPr lang="en-US" smtClean="0"/>
              <a:t>‹#›</a:t>
            </a:fld>
            <a:endParaRPr lang="en-US"/>
          </a:p>
        </p:txBody>
      </p:sp>
    </p:spTree>
    <p:extLst>
      <p:ext uri="{BB962C8B-B14F-4D97-AF65-F5344CB8AC3E}">
        <p14:creationId xmlns:p14="http://schemas.microsoft.com/office/powerpoint/2010/main" val="4025603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69F592-9C48-4074-AC2D-AC21D1358DB7}"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E28F94-BD14-48F3-8CC2-5B0CEED1D486}" type="slidenum">
              <a:rPr lang="en-US" smtClean="0"/>
              <a:t>‹#›</a:t>
            </a:fld>
            <a:endParaRPr lang="en-US"/>
          </a:p>
        </p:txBody>
      </p:sp>
    </p:spTree>
    <p:extLst>
      <p:ext uri="{BB962C8B-B14F-4D97-AF65-F5344CB8AC3E}">
        <p14:creationId xmlns:p14="http://schemas.microsoft.com/office/powerpoint/2010/main" val="3562068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69F592-9C48-4074-AC2D-AC21D1358DB7}"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E28F94-BD14-48F3-8CC2-5B0CEED1D486}" type="slidenum">
              <a:rPr lang="en-US" smtClean="0"/>
              <a:t>‹#›</a:t>
            </a:fld>
            <a:endParaRPr lang="en-US"/>
          </a:p>
        </p:txBody>
      </p:sp>
    </p:spTree>
    <p:extLst>
      <p:ext uri="{BB962C8B-B14F-4D97-AF65-F5344CB8AC3E}">
        <p14:creationId xmlns:p14="http://schemas.microsoft.com/office/powerpoint/2010/main" val="1207615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769F592-9C48-4074-AC2D-AC21D1358DB7}" type="datetimeFigureOut">
              <a:rPr lang="en-US" smtClean="0"/>
              <a:t>6/8/2018</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CE28F94-BD14-48F3-8CC2-5B0CEED1D486}"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756341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609850"/>
            <a:ext cx="9144000" cy="1830188"/>
          </a:xfrm>
        </p:spPr>
        <p:txBody>
          <a:bodyPr>
            <a:noAutofit/>
          </a:bodyPr>
          <a:lstStyle/>
          <a:p>
            <a:pPr algn="ctr"/>
            <a:r>
              <a:rPr lang="en-US" sz="3600" b="1" dirty="0" smtClean="0"/>
              <a:t>MGT524 Research Methods in Business </a:t>
            </a:r>
            <a:br>
              <a:rPr lang="en-US" sz="3600" b="1" dirty="0" smtClean="0"/>
            </a:br>
            <a:r>
              <a:rPr lang="en-US" sz="3600" b="1" dirty="0" smtClean="0"/>
              <a:t>Fall Semester AY 2017-2918</a:t>
            </a:r>
            <a:endParaRPr lang="en-US" sz="3600" b="1" dirty="0"/>
          </a:p>
        </p:txBody>
      </p:sp>
      <p:sp>
        <p:nvSpPr>
          <p:cNvPr id="3" name="Subtitle 2"/>
          <p:cNvSpPr>
            <a:spLocks noGrp="1"/>
          </p:cNvSpPr>
          <p:nvPr>
            <p:ph type="subTitle" idx="1"/>
          </p:nvPr>
        </p:nvSpPr>
        <p:spPr>
          <a:xfrm>
            <a:off x="1524000" y="4516238"/>
            <a:ext cx="9144000" cy="1655762"/>
          </a:xfrm>
        </p:spPr>
        <p:txBody>
          <a:bodyPr>
            <a:normAutofit/>
          </a:bodyPr>
          <a:lstStyle/>
          <a:p>
            <a:pPr algn="ctr"/>
            <a:r>
              <a:rPr lang="en-US" b="1" cap="none" dirty="0" smtClean="0">
                <a:solidFill>
                  <a:schemeClr val="tx1"/>
                </a:solidFill>
              </a:rPr>
              <a:t>The role of rewards in helping service employees manage problem-dysfunctional-difficult customers</a:t>
            </a:r>
            <a:endParaRPr lang="en-US" cap="none" dirty="0" smtClean="0">
              <a:solidFill>
                <a:schemeClr val="tx1"/>
              </a:solidFill>
            </a:endParaRPr>
          </a:p>
          <a:p>
            <a:pPr algn="ctr"/>
            <a:endParaRPr lang="en-US" cap="none" dirty="0">
              <a:solidFill>
                <a:schemeClr val="tx1"/>
              </a:solidFill>
            </a:endParaRPr>
          </a:p>
        </p:txBody>
      </p:sp>
      <p:pic>
        <p:nvPicPr>
          <p:cNvPr id="4" name="Picture 3"/>
          <p:cNvPicPr>
            <a:picLocks noChangeAspect="1"/>
          </p:cNvPicPr>
          <p:nvPr/>
        </p:nvPicPr>
        <p:blipFill>
          <a:blip r:embed="rId2"/>
          <a:stretch>
            <a:fillRect/>
          </a:stretch>
        </p:blipFill>
        <p:spPr>
          <a:xfrm>
            <a:off x="4686300" y="495300"/>
            <a:ext cx="2819400" cy="2114550"/>
          </a:xfrm>
          <a:prstGeom prst="rect">
            <a:avLst/>
          </a:prstGeom>
        </p:spPr>
      </p:pic>
    </p:spTree>
    <p:extLst>
      <p:ext uri="{BB962C8B-B14F-4D97-AF65-F5344CB8AC3E}">
        <p14:creationId xmlns:p14="http://schemas.microsoft.com/office/powerpoint/2010/main" val="3037441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Outline</a:t>
            </a:r>
            <a:endParaRPr lang="en-US" dirty="0"/>
          </a:p>
        </p:txBody>
      </p:sp>
      <p:sp>
        <p:nvSpPr>
          <p:cNvPr id="3" name="Content Placeholder 2"/>
          <p:cNvSpPr>
            <a:spLocks noGrp="1"/>
          </p:cNvSpPr>
          <p:nvPr>
            <p:ph idx="1"/>
          </p:nvPr>
        </p:nvSpPr>
        <p:spPr/>
        <p:txBody>
          <a:bodyPr/>
          <a:lstStyle/>
          <a:p>
            <a:pPr>
              <a:lnSpc>
                <a:spcPct val="150000"/>
              </a:lnSpc>
              <a:buFont typeface="Wingdings" panose="05000000000000000000" pitchFamily="2" charset="2"/>
              <a:buChar char="v"/>
            </a:pPr>
            <a:r>
              <a:rPr lang="en-US" dirty="0" smtClean="0"/>
              <a:t>Introduction</a:t>
            </a:r>
          </a:p>
          <a:p>
            <a:pPr>
              <a:lnSpc>
                <a:spcPct val="150000"/>
              </a:lnSpc>
              <a:buFont typeface="Wingdings" panose="05000000000000000000" pitchFamily="2" charset="2"/>
              <a:buChar char="v"/>
            </a:pPr>
            <a:r>
              <a:rPr lang="en-US" dirty="0" smtClean="0"/>
              <a:t>Research Questions</a:t>
            </a:r>
          </a:p>
          <a:p>
            <a:pPr>
              <a:lnSpc>
                <a:spcPct val="150000"/>
              </a:lnSpc>
              <a:buFont typeface="Wingdings" panose="05000000000000000000" pitchFamily="2" charset="2"/>
              <a:buChar char="v"/>
            </a:pPr>
            <a:r>
              <a:rPr lang="en-US" dirty="0" smtClean="0"/>
              <a:t>Research Methodology</a:t>
            </a:r>
          </a:p>
          <a:p>
            <a:pPr>
              <a:lnSpc>
                <a:spcPct val="150000"/>
              </a:lnSpc>
              <a:buFont typeface="Wingdings" panose="05000000000000000000" pitchFamily="2" charset="2"/>
              <a:buChar char="v"/>
            </a:pPr>
            <a:r>
              <a:rPr lang="en-US" dirty="0" smtClean="0"/>
              <a:t>Results</a:t>
            </a:r>
          </a:p>
          <a:p>
            <a:pPr>
              <a:lnSpc>
                <a:spcPct val="150000"/>
              </a:lnSpc>
              <a:buFont typeface="Wingdings" panose="05000000000000000000" pitchFamily="2" charset="2"/>
              <a:buChar char="v"/>
            </a:pPr>
            <a:r>
              <a:rPr lang="en-US" dirty="0" smtClean="0"/>
              <a:t>Managerial Decisions</a:t>
            </a:r>
          </a:p>
          <a:p>
            <a:pPr>
              <a:lnSpc>
                <a:spcPct val="150000"/>
              </a:lnSpc>
              <a:buFont typeface="Wingdings" panose="05000000000000000000" pitchFamily="2" charset="2"/>
              <a:buChar char="v"/>
            </a:pPr>
            <a:r>
              <a:rPr lang="en-US" dirty="0" smtClean="0"/>
              <a:t>Recommendations and Suggestion</a:t>
            </a:r>
            <a:endParaRPr lang="en-US" dirty="0"/>
          </a:p>
        </p:txBody>
      </p:sp>
    </p:spTree>
    <p:extLst>
      <p:ext uri="{BB962C8B-B14F-4D97-AF65-F5344CB8AC3E}">
        <p14:creationId xmlns:p14="http://schemas.microsoft.com/office/powerpoint/2010/main" val="677940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b="1" dirty="0" smtClean="0"/>
              <a:t>Purpose</a:t>
            </a:r>
            <a:r>
              <a:rPr lang="en-US" dirty="0" smtClean="0"/>
              <a:t>: This study was conducted to investigate the role of rewards in helping service employees manage problem-dysfunctional-difficult customers</a:t>
            </a:r>
          </a:p>
          <a:p>
            <a:pPr>
              <a:buFont typeface="Wingdings" panose="05000000000000000000" pitchFamily="2" charset="2"/>
              <a:buChar char="v"/>
            </a:pPr>
            <a:r>
              <a:rPr lang="en-US" b="1" dirty="0" smtClean="0"/>
              <a:t>Significance</a:t>
            </a:r>
            <a:r>
              <a:rPr lang="en-US" dirty="0" smtClean="0"/>
              <a:t>: The study will help decide on the best traits employees need to have in as far as handling dysfunctional-difficult customers is concerned</a:t>
            </a:r>
          </a:p>
          <a:p>
            <a:pPr>
              <a:buFont typeface="Wingdings" panose="05000000000000000000" pitchFamily="2" charset="2"/>
              <a:buChar char="v"/>
            </a:pPr>
            <a:r>
              <a:rPr lang="en-US" b="1" dirty="0" smtClean="0"/>
              <a:t>Literature Review</a:t>
            </a:r>
            <a:r>
              <a:rPr lang="en-US" dirty="0" smtClean="0"/>
              <a:t>: The literature identifies five major variables that have been outlined in the theoretical framework</a:t>
            </a:r>
          </a:p>
          <a:p>
            <a:pPr>
              <a:buFont typeface="Wingdings" panose="05000000000000000000" pitchFamily="2" charset="2"/>
              <a:buChar char="v"/>
            </a:pPr>
            <a:r>
              <a:rPr lang="en-US" b="1" dirty="0" smtClean="0"/>
              <a:t>Sample</a:t>
            </a:r>
            <a:r>
              <a:rPr lang="en-US" dirty="0" smtClean="0"/>
              <a:t>: A total of 55 questionnaires were distributed, 25 for the first scenario and 30 for the second one. </a:t>
            </a:r>
          </a:p>
          <a:p>
            <a:pPr>
              <a:buFont typeface="Wingdings" panose="05000000000000000000" pitchFamily="2" charset="2"/>
              <a:buChar char="v"/>
            </a:pPr>
            <a:r>
              <a:rPr lang="en-US" b="1" dirty="0" smtClean="0"/>
              <a:t>Research Approach</a:t>
            </a:r>
            <a:r>
              <a:rPr lang="en-US" dirty="0" smtClean="0"/>
              <a:t>: Primary Data</a:t>
            </a:r>
            <a:endParaRPr lang="en-US" dirty="0"/>
          </a:p>
        </p:txBody>
      </p:sp>
    </p:spTree>
    <p:extLst>
      <p:ext uri="{BB962C8B-B14F-4D97-AF65-F5344CB8AC3E}">
        <p14:creationId xmlns:p14="http://schemas.microsoft.com/office/powerpoint/2010/main" val="3864903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Research Questions</a:t>
            </a:r>
            <a:endParaRPr lang="en-US" dirty="0"/>
          </a:p>
        </p:txBody>
      </p:sp>
      <p:sp>
        <p:nvSpPr>
          <p:cNvPr id="3" name="Content Placeholder 2"/>
          <p:cNvSpPr>
            <a:spLocks noGrp="1"/>
          </p:cNvSpPr>
          <p:nvPr>
            <p:ph idx="1"/>
          </p:nvPr>
        </p:nvSpPr>
        <p:spPr/>
        <p:txBody>
          <a:bodyPr/>
          <a:lstStyle/>
          <a:p>
            <a:pPr>
              <a:lnSpc>
                <a:spcPct val="200000"/>
              </a:lnSpc>
              <a:buFont typeface="Wingdings" panose="05000000000000000000" pitchFamily="2" charset="2"/>
              <a:buChar char="v"/>
            </a:pPr>
            <a:r>
              <a:rPr lang="en-US" b="1" dirty="0"/>
              <a:t>Question1:</a:t>
            </a:r>
            <a:r>
              <a:rPr lang="en-US" dirty="0"/>
              <a:t> Under which circumstances are rewards beneficial for service employees in their encounters with dysfunctional customers?</a:t>
            </a:r>
          </a:p>
          <a:p>
            <a:pPr>
              <a:lnSpc>
                <a:spcPct val="200000"/>
              </a:lnSpc>
              <a:buFont typeface="Wingdings" panose="05000000000000000000" pitchFamily="2" charset="2"/>
              <a:buChar char="v"/>
            </a:pPr>
            <a:r>
              <a:rPr lang="en-US" b="1" dirty="0"/>
              <a:t>Question 2:</a:t>
            </a:r>
            <a:r>
              <a:rPr lang="en-US" dirty="0"/>
              <a:t> Do different types of rewards have a differential impact on service employees’ outcomes from an encounter with problem customers?</a:t>
            </a:r>
          </a:p>
          <a:p>
            <a:pPr>
              <a:lnSpc>
                <a:spcPct val="200000"/>
              </a:lnSpc>
              <a:buFont typeface="Wingdings" panose="05000000000000000000" pitchFamily="2" charset="2"/>
              <a:buChar char="v"/>
            </a:pPr>
            <a:endParaRPr lang="en-US" dirty="0"/>
          </a:p>
        </p:txBody>
      </p:sp>
    </p:spTree>
    <p:extLst>
      <p:ext uri="{BB962C8B-B14F-4D97-AF65-F5344CB8AC3E}">
        <p14:creationId xmlns:p14="http://schemas.microsoft.com/office/powerpoint/2010/main" val="1666878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Research Methodology</a:t>
            </a:r>
            <a:endParaRPr lang="en-US" dirty="0"/>
          </a:p>
        </p:txBody>
      </p:sp>
      <p:sp>
        <p:nvSpPr>
          <p:cNvPr id="3" name="Content Placeholder 2"/>
          <p:cNvSpPr>
            <a:spLocks noGrp="1"/>
          </p:cNvSpPr>
          <p:nvPr>
            <p:ph idx="1"/>
          </p:nvPr>
        </p:nvSpPr>
        <p:spPr/>
        <p:txBody>
          <a:bodyPr>
            <a:normAutofit/>
          </a:bodyPr>
          <a:lstStyle/>
          <a:p>
            <a:pPr>
              <a:lnSpc>
                <a:spcPct val="150000"/>
              </a:lnSpc>
              <a:buFont typeface="Wingdings" panose="05000000000000000000" pitchFamily="2" charset="2"/>
              <a:buChar char="v"/>
            </a:pPr>
            <a:r>
              <a:rPr lang="en-US" dirty="0" smtClean="0"/>
              <a:t>The research adopted a descriptive research design where the researcher intended to describe the role of rewards in helping service employees manage problem-dysfunctional-difficult customers</a:t>
            </a:r>
          </a:p>
          <a:p>
            <a:pPr>
              <a:lnSpc>
                <a:spcPct val="150000"/>
              </a:lnSpc>
              <a:buFont typeface="Wingdings" panose="05000000000000000000" pitchFamily="2" charset="2"/>
              <a:buChar char="v"/>
            </a:pPr>
            <a:r>
              <a:rPr lang="en-US" dirty="0" smtClean="0"/>
              <a:t>This design also made it possible for the researcher to inquire using both closed and open ended questions and the respondents would then describe how they deal with dysfunctional-difficult customers. </a:t>
            </a:r>
          </a:p>
          <a:p>
            <a:pPr>
              <a:lnSpc>
                <a:spcPct val="150000"/>
              </a:lnSpc>
              <a:buFont typeface="Wingdings" panose="05000000000000000000" pitchFamily="2" charset="2"/>
              <a:buChar char="v"/>
            </a:pPr>
            <a:r>
              <a:rPr lang="en-US" dirty="0" smtClean="0"/>
              <a:t>Variables described included </a:t>
            </a:r>
            <a:r>
              <a:rPr lang="en-US" dirty="0"/>
              <a:t>Deviant Customer Behavior (DCB</a:t>
            </a:r>
            <a:r>
              <a:rPr lang="en-US" dirty="0" smtClean="0"/>
              <a:t>), Age and Gender of Employee, Experience on Customer contact positions, Incident Severity and Intrinsic Motivation</a:t>
            </a:r>
            <a:endParaRPr lang="en-US" dirty="0"/>
          </a:p>
        </p:txBody>
      </p:sp>
    </p:spTree>
    <p:extLst>
      <p:ext uri="{BB962C8B-B14F-4D97-AF65-F5344CB8AC3E}">
        <p14:creationId xmlns:p14="http://schemas.microsoft.com/office/powerpoint/2010/main" val="4293148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Results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57609495"/>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6761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8825"/>
          </a:xfrm>
        </p:spPr>
        <p:txBody>
          <a:bodyPr>
            <a:normAutofit/>
          </a:bodyPr>
          <a:lstStyle/>
          <a:p>
            <a:pPr algn="ctr"/>
            <a:r>
              <a:rPr lang="en-US" sz="3600" dirty="0"/>
              <a:t>Table 1: Descriptive Statistics for both </a:t>
            </a:r>
            <a:r>
              <a:rPr lang="en-US" sz="3600" dirty="0" smtClean="0"/>
              <a:t>Scenarios</a:t>
            </a:r>
            <a:endParaRPr lang="en-US"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91994303"/>
              </p:ext>
            </p:extLst>
          </p:nvPr>
        </p:nvGraphicFramePr>
        <p:xfrm>
          <a:off x="838200" y="1123950"/>
          <a:ext cx="10515599" cy="5182866"/>
        </p:xfrm>
        <a:graphic>
          <a:graphicData uri="http://schemas.openxmlformats.org/drawingml/2006/table">
            <a:tbl>
              <a:tblPr firstRow="1" firstCol="1" bandRow="1"/>
              <a:tblGrid>
                <a:gridCol w="2721681">
                  <a:extLst>
                    <a:ext uri="{9D8B030D-6E8A-4147-A177-3AD203B41FA5}">
                      <a16:colId xmlns:a16="http://schemas.microsoft.com/office/drawing/2014/main" xmlns="" val="2219996990"/>
                    </a:ext>
                  </a:extLst>
                </a:gridCol>
                <a:gridCol w="371139">
                  <a:extLst>
                    <a:ext uri="{9D8B030D-6E8A-4147-A177-3AD203B41FA5}">
                      <a16:colId xmlns:a16="http://schemas.microsoft.com/office/drawing/2014/main" xmlns="" val="614421458"/>
                    </a:ext>
                  </a:extLst>
                </a:gridCol>
                <a:gridCol w="927847">
                  <a:extLst>
                    <a:ext uri="{9D8B030D-6E8A-4147-A177-3AD203B41FA5}">
                      <a16:colId xmlns:a16="http://schemas.microsoft.com/office/drawing/2014/main" xmlns="" val="1729213097"/>
                    </a:ext>
                  </a:extLst>
                </a:gridCol>
                <a:gridCol w="907229">
                  <a:extLst>
                    <a:ext uri="{9D8B030D-6E8A-4147-A177-3AD203B41FA5}">
                      <a16:colId xmlns:a16="http://schemas.microsoft.com/office/drawing/2014/main" xmlns="" val="127698081"/>
                    </a:ext>
                  </a:extLst>
                </a:gridCol>
                <a:gridCol w="1072179">
                  <a:extLst>
                    <a:ext uri="{9D8B030D-6E8A-4147-A177-3AD203B41FA5}">
                      <a16:colId xmlns:a16="http://schemas.microsoft.com/office/drawing/2014/main" xmlns="" val="149772512"/>
                    </a:ext>
                  </a:extLst>
                </a:gridCol>
                <a:gridCol w="453614">
                  <a:extLst>
                    <a:ext uri="{9D8B030D-6E8A-4147-A177-3AD203B41FA5}">
                      <a16:colId xmlns:a16="http://schemas.microsoft.com/office/drawing/2014/main" xmlns="" val="1457251470"/>
                    </a:ext>
                  </a:extLst>
                </a:gridCol>
                <a:gridCol w="963140">
                  <a:extLst>
                    <a:ext uri="{9D8B030D-6E8A-4147-A177-3AD203B41FA5}">
                      <a16:colId xmlns:a16="http://schemas.microsoft.com/office/drawing/2014/main" xmlns="" val="909072323"/>
                    </a:ext>
                  </a:extLst>
                </a:gridCol>
                <a:gridCol w="1059547">
                  <a:extLst>
                    <a:ext uri="{9D8B030D-6E8A-4147-A177-3AD203B41FA5}">
                      <a16:colId xmlns:a16="http://schemas.microsoft.com/office/drawing/2014/main" xmlns="" val="3036695824"/>
                    </a:ext>
                  </a:extLst>
                </a:gridCol>
                <a:gridCol w="1059547">
                  <a:extLst>
                    <a:ext uri="{9D8B030D-6E8A-4147-A177-3AD203B41FA5}">
                      <a16:colId xmlns:a16="http://schemas.microsoft.com/office/drawing/2014/main" xmlns="" val="3115906844"/>
                    </a:ext>
                  </a:extLst>
                </a:gridCol>
                <a:gridCol w="979676">
                  <a:extLst>
                    <a:ext uri="{9D8B030D-6E8A-4147-A177-3AD203B41FA5}">
                      <a16:colId xmlns:a16="http://schemas.microsoft.com/office/drawing/2014/main" xmlns="" val="232119814"/>
                    </a:ext>
                  </a:extLst>
                </a:gridCol>
              </a:tblGrid>
              <a:tr h="592308">
                <a:tc>
                  <a:txBody>
                    <a:bodyPr/>
                    <a:lstStyle/>
                    <a:p>
                      <a:pPr marL="0" marR="0">
                        <a:lnSpc>
                          <a:spcPct val="107000"/>
                        </a:lnSpc>
                        <a:spcBef>
                          <a:spcPts val="0"/>
                        </a:spcBef>
                        <a:spcAft>
                          <a:spcPts val="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Scenario</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nSpc>
                          <a:spcPct val="107000"/>
                        </a:lnSpc>
                        <a:spcBef>
                          <a:spcPts val="0"/>
                        </a:spcBef>
                        <a:spcAft>
                          <a:spcPts val="0"/>
                        </a:spcAft>
                      </a:pPr>
                      <a:r>
                        <a:rPr lang="en-US" sz="1600" b="1">
                          <a:effectLst/>
                          <a:latin typeface="Times New Roman" panose="02020603050405020304" pitchFamily="18" charset="0"/>
                          <a:ea typeface="Calibri" panose="020F0502020204030204" pitchFamily="34" charset="0"/>
                          <a:cs typeface="Times New Roman" panose="02020603050405020304" pitchFamily="18" charset="0"/>
                        </a:rPr>
                        <a:t>Scenario 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nSpc>
                          <a:spcPct val="107000"/>
                        </a:lnSpc>
                        <a:spcBef>
                          <a:spcPts val="0"/>
                        </a:spcBef>
                        <a:spcAft>
                          <a:spcPts val="0"/>
                        </a:spcAft>
                      </a:pPr>
                      <a:r>
                        <a:rPr lang="en-US" sz="1600" b="1">
                          <a:effectLst/>
                          <a:latin typeface="Times New Roman" panose="02020603050405020304" pitchFamily="18" charset="0"/>
                          <a:ea typeface="Calibri" panose="020F0502020204030204" pitchFamily="34" charset="0"/>
                          <a:cs typeface="Times New Roman" panose="02020603050405020304" pitchFamily="18" charset="0"/>
                        </a:rPr>
                        <a:t>Scenario 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07000"/>
                        </a:lnSpc>
                        <a:spcBef>
                          <a:spcPts val="0"/>
                        </a:spcBef>
                        <a:spcAft>
                          <a:spcPts val="0"/>
                        </a:spcAft>
                      </a:pPr>
                      <a:r>
                        <a:rPr lang="en-US" sz="1600" b="1">
                          <a:effectLst/>
                          <a:latin typeface="Times New Roman" panose="02020603050405020304" pitchFamily="18" charset="0"/>
                          <a:ea typeface="Calibri" panose="020F0502020204030204" pitchFamily="34" charset="0"/>
                          <a:cs typeface="Times New Roman" panose="02020603050405020304" pitchFamily="18" charset="0"/>
                        </a:rPr>
                        <a:t>Both Scenarios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93967752"/>
                  </a:ext>
                </a:extLst>
              </a:tr>
              <a:tr h="592308">
                <a:tc>
                  <a:txBody>
                    <a:bodyPr/>
                    <a:lstStyle/>
                    <a:p>
                      <a:pPr marL="0" marR="0">
                        <a:lnSpc>
                          <a:spcPct val="107000"/>
                        </a:lnSpc>
                        <a:spcBef>
                          <a:spcPts val="0"/>
                        </a:spcBef>
                        <a:spcAft>
                          <a:spcPts val="0"/>
                        </a:spcAft>
                      </a:pPr>
                      <a:r>
                        <a:rPr lang="en-US" sz="1600" b="1">
                          <a:effectLst/>
                          <a:latin typeface="Times New Roman" panose="02020603050405020304" pitchFamily="18" charset="0"/>
                          <a:ea typeface="Calibri" panose="020F0502020204030204" pitchFamily="34" charset="0"/>
                          <a:cs typeface="Times New Roman" panose="02020603050405020304" pitchFamily="18" charset="0"/>
                        </a:rPr>
                        <a:t>Measure of Central Tendency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effectLst/>
                          <a:latin typeface="Times New Roman" panose="02020603050405020304" pitchFamily="18" charset="0"/>
                          <a:ea typeface="Times New Roman" panose="02020603050405020304" pitchFamily="18" charset="0"/>
                          <a:cs typeface="Times New Roman" panose="02020603050405020304" pitchFamily="18" charset="0"/>
                        </a:rPr>
                        <a:t>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effectLst/>
                          <a:latin typeface="Times New Roman" panose="02020603050405020304" pitchFamily="18" charset="0"/>
                          <a:ea typeface="Times New Roman" panose="02020603050405020304" pitchFamily="18" charset="0"/>
                          <a:cs typeface="Times New Roman" panose="02020603050405020304" pitchFamily="18" charset="0"/>
                        </a:rPr>
                        <a:t>Mean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effectLst/>
                          <a:latin typeface="Times New Roman" panose="02020603050405020304" pitchFamily="18" charset="0"/>
                          <a:ea typeface="Times New Roman" panose="02020603050405020304" pitchFamily="18" charset="0"/>
                          <a:cs typeface="Times New Roman" panose="02020603050405020304" pitchFamily="18" charset="0"/>
                        </a:rPr>
                        <a:t>Median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effectLst/>
                          <a:latin typeface="Times New Roman" panose="02020603050405020304" pitchFamily="18" charset="0"/>
                          <a:ea typeface="Times New Roman" panose="02020603050405020304" pitchFamily="18" charset="0"/>
                          <a:cs typeface="Times New Roman" panose="02020603050405020304" pitchFamily="18" charset="0"/>
                        </a:rPr>
                        <a:t>Std. Deviation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effectLst/>
                          <a:latin typeface="Times New Roman" panose="02020603050405020304" pitchFamily="18" charset="0"/>
                          <a:ea typeface="Calibri" panose="020F0502020204030204" pitchFamily="34" charset="0"/>
                          <a:cs typeface="Times New Roman" panose="02020603050405020304" pitchFamily="18" charset="0"/>
                        </a:rPr>
                        <a:t>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b="1">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effectLst/>
                          <a:latin typeface="Times New Roman" panose="02020603050405020304" pitchFamily="18" charset="0"/>
                          <a:ea typeface="Calibri" panose="020F0502020204030204" pitchFamily="34" charset="0"/>
                          <a:cs typeface="Times New Roman" panose="02020603050405020304" pitchFamily="18" charset="0"/>
                        </a:rPr>
                        <a:t>Mean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effectLst/>
                          <a:latin typeface="Times New Roman" panose="02020603050405020304" pitchFamily="18" charset="0"/>
                          <a:ea typeface="Calibri" panose="020F0502020204030204" pitchFamily="34" charset="0"/>
                          <a:cs typeface="Times New Roman" panose="02020603050405020304" pitchFamily="18" charset="0"/>
                        </a:rPr>
                        <a:t>Median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effectLst/>
                          <a:latin typeface="Times New Roman" panose="02020603050405020304" pitchFamily="18" charset="0"/>
                          <a:ea typeface="Calibri" panose="020F0502020204030204" pitchFamily="34" charset="0"/>
                          <a:cs typeface="Times New Roman" panose="02020603050405020304" pitchFamily="18" charset="0"/>
                        </a:rPr>
                        <a:t>Std. Deviation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effectLst/>
                          <a:latin typeface="Times New Roman" panose="02020603050405020304" pitchFamily="18" charset="0"/>
                          <a:ea typeface="Calibri" panose="020F0502020204030204" pitchFamily="34" charset="0"/>
                          <a:cs typeface="Times New Roman" panose="02020603050405020304" pitchFamily="18" charset="0"/>
                        </a:rPr>
                        <a:t>Mean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51159105"/>
                  </a:ext>
                </a:extLst>
              </a:tr>
              <a:tr h="592308">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Deviant Customer Behavior (DCB) frequency exposure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3.8400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4.0000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1.74833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1.87819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3.77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58298418"/>
                  </a:ext>
                </a:extLst>
              </a:tr>
              <a:tr h="197436">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Intrinsic Motivation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5.5800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6.0000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1.05751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5.9667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0.64237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5.77335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10686437"/>
                  </a:ext>
                </a:extLst>
              </a:tr>
              <a:tr h="226232">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Importance of incident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4.8667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5.0000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1.58406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5.6556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1.18251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5.26115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80188545"/>
                  </a:ext>
                </a:extLst>
              </a:tr>
              <a:tr h="197436">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Self Esteem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3.8667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4.0000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1.25093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3.1333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1.18289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1140621"/>
                  </a:ext>
                </a:extLst>
              </a:tr>
              <a:tr h="197436">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Role Stress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4.4133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4.6667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1.45704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2.6667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1.58682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3.80665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28482961"/>
                  </a:ext>
                </a:extLst>
              </a:tr>
              <a:tr h="394872">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Retaliation Intentions Against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2.1300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1.7500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1.19050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2.1917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2.25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1.11162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2.16085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25741708"/>
                  </a:ext>
                </a:extLst>
              </a:tr>
              <a:tr h="197436">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Justice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3.1400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3.2500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1.47033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3.9333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4.375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1.59327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3.53665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82773525"/>
                  </a:ext>
                </a:extLst>
              </a:tr>
              <a:tr h="197436">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Customer Orientation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5.9000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6.0000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0.80039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6.2833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6.375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0.70016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6.09165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8179372"/>
                  </a:ext>
                </a:extLst>
              </a:tr>
              <a:tr h="197436">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OCB</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5.9600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6.0000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0.80829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6.4333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6.6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0.57556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6.19665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74701594"/>
                  </a:ext>
                </a:extLst>
              </a:tr>
              <a:tr h="394872">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Work Withdrawal Behavior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3.3200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3.5000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1.29003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3.2167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2.75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1.81319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3.26835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08819582"/>
                  </a:ext>
                </a:extLst>
              </a:tr>
              <a:tr h="394872">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Surface Acting What to do</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4.4933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4.3333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1.10185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3.5444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3.8333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1.38543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4.01885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33005056"/>
                  </a:ext>
                </a:extLst>
              </a:tr>
              <a:tr h="394872">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Responsibility Attribution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4.2267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4.3333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0.86987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3.3111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1.23156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3.7689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24594" marR="24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94635954"/>
                  </a:ext>
                </a:extLst>
              </a:tr>
            </a:tbl>
          </a:graphicData>
        </a:graphic>
      </p:graphicFrame>
    </p:spTree>
    <p:extLst>
      <p:ext uri="{BB962C8B-B14F-4D97-AF65-F5344CB8AC3E}">
        <p14:creationId xmlns:p14="http://schemas.microsoft.com/office/powerpoint/2010/main" val="746490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20725"/>
          </a:xfrm>
        </p:spPr>
        <p:txBody>
          <a:bodyPr>
            <a:normAutofit/>
          </a:bodyPr>
          <a:lstStyle/>
          <a:p>
            <a:pPr algn="ctr"/>
            <a:r>
              <a:rPr lang="en-US" sz="4000" dirty="0"/>
              <a:t>Table 2: T-Test for </a:t>
            </a:r>
            <a:r>
              <a:rPr lang="en-US" sz="4000" dirty="0" smtClean="0"/>
              <a:t>Scenarios</a:t>
            </a: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67047987"/>
              </p:ext>
            </p:extLst>
          </p:nvPr>
        </p:nvGraphicFramePr>
        <p:xfrm>
          <a:off x="838198" y="1085865"/>
          <a:ext cx="10515604" cy="5288284"/>
        </p:xfrm>
        <a:graphic>
          <a:graphicData uri="http://schemas.openxmlformats.org/drawingml/2006/table">
            <a:tbl>
              <a:tblPr firstRow="1" firstCol="1" bandRow="1"/>
              <a:tblGrid>
                <a:gridCol w="2895602">
                  <a:extLst>
                    <a:ext uri="{9D8B030D-6E8A-4147-A177-3AD203B41FA5}">
                      <a16:colId xmlns:a16="http://schemas.microsoft.com/office/drawing/2014/main" xmlns="" val="3302117733"/>
                    </a:ext>
                  </a:extLst>
                </a:gridCol>
                <a:gridCol w="2312071">
                  <a:extLst>
                    <a:ext uri="{9D8B030D-6E8A-4147-A177-3AD203B41FA5}">
                      <a16:colId xmlns:a16="http://schemas.microsoft.com/office/drawing/2014/main" xmlns="" val="1427294043"/>
                    </a:ext>
                  </a:extLst>
                </a:gridCol>
                <a:gridCol w="1002547">
                  <a:extLst>
                    <a:ext uri="{9D8B030D-6E8A-4147-A177-3AD203B41FA5}">
                      <a16:colId xmlns:a16="http://schemas.microsoft.com/office/drawing/2014/main" xmlns="" val="1422327442"/>
                    </a:ext>
                  </a:extLst>
                </a:gridCol>
                <a:gridCol w="902293">
                  <a:extLst>
                    <a:ext uri="{9D8B030D-6E8A-4147-A177-3AD203B41FA5}">
                      <a16:colId xmlns:a16="http://schemas.microsoft.com/office/drawing/2014/main" xmlns="" val="1736910536"/>
                    </a:ext>
                  </a:extLst>
                </a:gridCol>
                <a:gridCol w="802037">
                  <a:extLst>
                    <a:ext uri="{9D8B030D-6E8A-4147-A177-3AD203B41FA5}">
                      <a16:colId xmlns:a16="http://schemas.microsoft.com/office/drawing/2014/main" xmlns="" val="880576878"/>
                    </a:ext>
                  </a:extLst>
                </a:gridCol>
                <a:gridCol w="902293">
                  <a:extLst>
                    <a:ext uri="{9D8B030D-6E8A-4147-A177-3AD203B41FA5}">
                      <a16:colId xmlns:a16="http://schemas.microsoft.com/office/drawing/2014/main" xmlns="" val="2895298783"/>
                    </a:ext>
                  </a:extLst>
                </a:gridCol>
                <a:gridCol w="902293">
                  <a:extLst>
                    <a:ext uri="{9D8B030D-6E8A-4147-A177-3AD203B41FA5}">
                      <a16:colId xmlns:a16="http://schemas.microsoft.com/office/drawing/2014/main" xmlns="" val="2514955296"/>
                    </a:ext>
                  </a:extLst>
                </a:gridCol>
                <a:gridCol w="796468">
                  <a:extLst>
                    <a:ext uri="{9D8B030D-6E8A-4147-A177-3AD203B41FA5}">
                      <a16:colId xmlns:a16="http://schemas.microsoft.com/office/drawing/2014/main" xmlns="" val="910254491"/>
                    </a:ext>
                  </a:extLst>
                </a:gridCol>
              </a:tblGrid>
              <a:tr h="194487">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Scenario 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Scenario 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108867954"/>
                  </a:ext>
                </a:extLst>
              </a:tr>
              <a:tr h="194487">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Sig.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df</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Sig.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df</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16027994"/>
                  </a:ext>
                </a:extLst>
              </a:tr>
              <a:tr h="191103">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95345642"/>
                  </a:ext>
                </a:extLst>
              </a:tr>
              <a:tr h="194487">
                <a:tc row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Deviant Customer Behavior (DCB) frequency exposure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0.169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-2.238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0.421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0.288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10669134"/>
                  </a:ext>
                </a:extLst>
              </a:tr>
              <a:tr h="204506">
                <a:tc vMerge="1">
                  <a:txBody>
                    <a:bodyPr/>
                    <a:lstStyle/>
                    <a:p>
                      <a:endParaRPr lang="en-US"/>
                    </a:p>
                  </a:txBody>
                  <a:tcPr/>
                </a:tc>
                <a:tc grid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not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-3.18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6.857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0.273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17.927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06643464"/>
                  </a:ext>
                </a:extLst>
              </a:tr>
              <a:tr h="194487">
                <a:tc row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Intrinsic Motivation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0.977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-0.091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0.567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-0.458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72433733"/>
                  </a:ext>
                </a:extLst>
              </a:tr>
              <a:tr h="194487">
                <a:tc vMerge="1">
                  <a:txBody>
                    <a:bodyPr/>
                    <a:lstStyle/>
                    <a:p>
                      <a:endParaRPr lang="en-US"/>
                    </a:p>
                  </a:txBody>
                  <a:tcPr/>
                </a:tc>
                <a:tc grid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not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-0.089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4.152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-0.467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22.332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03176696"/>
                  </a:ext>
                </a:extLst>
              </a:tr>
              <a:tr h="194487">
                <a:tc row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Importance of Incident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0.256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0.612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0.05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0.077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73301454"/>
                  </a:ext>
                </a:extLst>
              </a:tr>
              <a:tr h="194487">
                <a:tc vMerge="1">
                  <a:txBody>
                    <a:bodyPr/>
                    <a:lstStyle/>
                    <a:p>
                      <a:endParaRPr lang="en-US"/>
                    </a:p>
                  </a:txBody>
                  <a:tcPr/>
                </a:tc>
                <a:tc grid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not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0.477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3.583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0.069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15.108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28544546"/>
                  </a:ext>
                </a:extLst>
              </a:tr>
              <a:tr h="194487">
                <a:tc row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Self Esteem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0.376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1.234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0.201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73166321"/>
                  </a:ext>
                </a:extLst>
              </a:tr>
              <a:tr h="194487">
                <a:tc vMerge="1">
                  <a:txBody>
                    <a:bodyPr/>
                    <a:lstStyle/>
                    <a:p>
                      <a:endParaRPr lang="en-US"/>
                    </a:p>
                  </a:txBody>
                  <a:tcPr/>
                </a:tc>
                <a:tc grid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not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0.844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3.387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0.747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16.387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1562190"/>
                  </a:ext>
                </a:extLst>
              </a:tr>
              <a:tr h="194487">
                <a:tc row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Role Stress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0.204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-0.127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0.481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1.228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14407752"/>
                  </a:ext>
                </a:extLst>
              </a:tr>
              <a:tr h="194487">
                <a:tc vMerge="1">
                  <a:txBody>
                    <a:bodyPr/>
                    <a:lstStyle/>
                    <a:p>
                      <a:endParaRPr lang="en-US"/>
                    </a:p>
                  </a:txBody>
                  <a:tcPr/>
                </a:tc>
                <a:tc grid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not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-0.097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3.543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1.321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25.69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28239172"/>
                  </a:ext>
                </a:extLst>
              </a:tr>
              <a:tr h="194487">
                <a:tc row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Retaliation Intentions against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0.222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1.163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0.057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-1.764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73748635"/>
                  </a:ext>
                </a:extLst>
              </a:tr>
              <a:tr h="194487">
                <a:tc vMerge="1">
                  <a:txBody>
                    <a:bodyPr/>
                    <a:lstStyle/>
                    <a:p>
                      <a:endParaRPr lang="en-US"/>
                    </a:p>
                  </a:txBody>
                  <a:tcPr/>
                </a:tc>
                <a:tc grid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not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1.686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7.156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-1.614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16.067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33786774"/>
                  </a:ext>
                </a:extLst>
              </a:tr>
              <a:tr h="194487">
                <a:tc row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Justice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0.259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1.615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2.785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10448482"/>
                  </a:ext>
                </a:extLst>
              </a:tr>
              <a:tr h="194487">
                <a:tc vMerge="1">
                  <a:txBody>
                    <a:bodyPr/>
                    <a:lstStyle/>
                    <a:p>
                      <a:endParaRPr lang="en-US"/>
                    </a:p>
                  </a:txBody>
                  <a:tcPr/>
                </a:tc>
                <a:tc grid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not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2.015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5.453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2.836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22.206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44502398"/>
                  </a:ext>
                </a:extLst>
              </a:tr>
              <a:tr h="194487">
                <a:tc row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Customer Orientation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0.438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0.234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0.355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78746550"/>
                  </a:ext>
                </a:extLst>
              </a:tr>
              <a:tr h="194487">
                <a:tc vMerge="1">
                  <a:txBody>
                    <a:bodyPr/>
                    <a:lstStyle/>
                    <a:p>
                      <a:endParaRPr lang="en-US"/>
                    </a:p>
                  </a:txBody>
                  <a:tcPr/>
                </a:tc>
                <a:tc grid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not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0.178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3.54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0.354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20.794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83307427"/>
                  </a:ext>
                </a:extLst>
              </a:tr>
              <a:tr h="194487">
                <a:tc row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Organizational Citizenship Behaviors (OCB) 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0.479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0.026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0.455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92890151"/>
                  </a:ext>
                </a:extLst>
              </a:tr>
              <a:tr h="194487">
                <a:tc vMerge="1">
                  <a:txBody>
                    <a:bodyPr/>
                    <a:lstStyle/>
                    <a:p>
                      <a:endParaRPr lang="en-US"/>
                    </a:p>
                  </a:txBody>
                  <a:tcPr/>
                </a:tc>
                <a:tc grid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not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3.574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dirty="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-0.942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16.521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91894296"/>
                  </a:ext>
                </a:extLst>
              </a:tr>
              <a:tr h="194487">
                <a:tc row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Work Withdrawal Behavior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0.551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-0.195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0.03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0.108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46970669"/>
                  </a:ext>
                </a:extLst>
              </a:tr>
              <a:tr h="194487">
                <a:tc vMerge="1">
                  <a:txBody>
                    <a:bodyPr/>
                    <a:lstStyle/>
                    <a:p>
                      <a:endParaRPr lang="en-US"/>
                    </a:p>
                  </a:txBody>
                  <a:tcPr/>
                </a:tc>
                <a:tc grid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not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-0.239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5.334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0.097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15.288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81260928"/>
                  </a:ext>
                </a:extLst>
              </a:tr>
              <a:tr h="194487">
                <a:tc row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Surface Acting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0.493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1.328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0.495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66448487"/>
                  </a:ext>
                </a:extLst>
              </a:tr>
              <a:tr h="194487">
                <a:tc vMerge="1">
                  <a:txBody>
                    <a:bodyPr/>
                    <a:lstStyle/>
                    <a:p>
                      <a:endParaRPr lang="en-US"/>
                    </a:p>
                  </a:txBody>
                  <a:tcPr/>
                </a:tc>
                <a:tc gridSpan="2">
                  <a:txBody>
                    <a:bodyPr/>
                    <a:lstStyle/>
                    <a:p>
                      <a:pPr marL="0" marR="0">
                        <a:lnSpc>
                          <a:spcPct val="107000"/>
                        </a:lnSpc>
                        <a:spcBef>
                          <a:spcPts val="0"/>
                        </a:spcBef>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Equal variances not assumed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1.62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5.278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0.941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22.947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04326771"/>
                  </a:ext>
                </a:extLst>
              </a:tr>
              <a:tr h="194487">
                <a:tc rowSpan="2">
                  <a:txBody>
                    <a:bodyPr/>
                    <a:lstStyle/>
                    <a:p>
                      <a:pPr marL="0" marR="0">
                        <a:lnSpc>
                          <a:spcPct val="107000"/>
                        </a:lnSpc>
                        <a:spcBef>
                          <a:spcPts val="0"/>
                        </a:spcBef>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Responsibility attribution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-0.057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0.496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-2.016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46738086"/>
                  </a:ext>
                </a:extLst>
              </a:tr>
              <a:tr h="194487">
                <a:tc vMerge="1">
                  <a:txBody>
                    <a:bodyPr/>
                    <a:lstStyle/>
                    <a:p>
                      <a:endParaRPr lang="en-US"/>
                    </a:p>
                  </a:txBody>
                  <a:tcPr/>
                </a:tc>
                <a:tc gridSpan="2">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Equal variances not assumed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-0.054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4.022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a:effectLst/>
                        <a:latin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-1.988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20.124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4213" marR="242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71450764"/>
                  </a:ext>
                </a:extLst>
              </a:tr>
            </a:tbl>
          </a:graphicData>
        </a:graphic>
      </p:graphicFrame>
    </p:spTree>
    <p:extLst>
      <p:ext uri="{BB962C8B-B14F-4D97-AF65-F5344CB8AC3E}">
        <p14:creationId xmlns:p14="http://schemas.microsoft.com/office/powerpoint/2010/main" val="1831595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5975"/>
          </a:xfrm>
        </p:spPr>
        <p:txBody>
          <a:bodyPr>
            <a:noAutofit/>
          </a:bodyPr>
          <a:lstStyle/>
          <a:p>
            <a:pPr algn="ctr"/>
            <a:r>
              <a:rPr lang="en-US" sz="3600" dirty="0"/>
              <a:t>Table 3: Correlation for both </a:t>
            </a:r>
            <a:r>
              <a:rPr lang="en-US" sz="3600" dirty="0" smtClean="0"/>
              <a:t>scenarios</a:t>
            </a:r>
            <a:endParaRPr lang="en-US" sz="36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313856199"/>
              </p:ext>
            </p:extLst>
          </p:nvPr>
        </p:nvGraphicFramePr>
        <p:xfrm>
          <a:off x="838201" y="1181100"/>
          <a:ext cx="10515600" cy="5030509"/>
        </p:xfrm>
        <a:graphic>
          <a:graphicData uri="http://schemas.openxmlformats.org/drawingml/2006/table">
            <a:tbl>
              <a:tblPr firstRow="1" firstCol="1" bandRow="1"/>
              <a:tblGrid>
                <a:gridCol w="2103120">
                  <a:extLst>
                    <a:ext uri="{9D8B030D-6E8A-4147-A177-3AD203B41FA5}">
                      <a16:colId xmlns:a16="http://schemas.microsoft.com/office/drawing/2014/main" xmlns="" val="3810035356"/>
                    </a:ext>
                  </a:extLst>
                </a:gridCol>
                <a:gridCol w="2103120">
                  <a:extLst>
                    <a:ext uri="{9D8B030D-6E8A-4147-A177-3AD203B41FA5}">
                      <a16:colId xmlns:a16="http://schemas.microsoft.com/office/drawing/2014/main" xmlns="" val="2841487049"/>
                    </a:ext>
                  </a:extLst>
                </a:gridCol>
                <a:gridCol w="2103120">
                  <a:extLst>
                    <a:ext uri="{9D8B030D-6E8A-4147-A177-3AD203B41FA5}">
                      <a16:colId xmlns:a16="http://schemas.microsoft.com/office/drawing/2014/main" xmlns="" val="2501821834"/>
                    </a:ext>
                  </a:extLst>
                </a:gridCol>
                <a:gridCol w="2103120">
                  <a:extLst>
                    <a:ext uri="{9D8B030D-6E8A-4147-A177-3AD203B41FA5}">
                      <a16:colId xmlns:a16="http://schemas.microsoft.com/office/drawing/2014/main" xmlns="" val="3328875180"/>
                    </a:ext>
                  </a:extLst>
                </a:gridCol>
                <a:gridCol w="2103120">
                  <a:extLst>
                    <a:ext uri="{9D8B030D-6E8A-4147-A177-3AD203B41FA5}">
                      <a16:colId xmlns:a16="http://schemas.microsoft.com/office/drawing/2014/main" xmlns="" val="2964652557"/>
                    </a:ext>
                  </a:extLst>
                </a:gridCol>
              </a:tblGrid>
              <a:tr h="264197">
                <a:tc rowSpan="2">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Age</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Scenario 1</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Scenario 2</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xmlns="" val="3744010710"/>
                  </a:ext>
                </a:extLst>
              </a:tr>
              <a:tr h="559686">
                <a:tc vMerge="1">
                  <a:txBody>
                    <a:bodyPr/>
                    <a:lstStyle/>
                    <a:p>
                      <a:endParaRPr lang="en-US"/>
                    </a:p>
                  </a:txBody>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Pearson Correlation</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Sig (2-tailed)</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Pearson Correlation</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Sic (2-tailed). </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1951819"/>
                  </a:ext>
                </a:extLst>
              </a:tr>
              <a:tr h="518131">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Deviant Customer Behavior (DCB) frequency exposure</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.477</a:t>
                      </a:r>
                      <a:r>
                        <a:rPr lang="en-US" sz="1400" baseline="30000" dirty="0">
                          <a:effectLst/>
                          <a:latin typeface="+mn-lt"/>
                          <a:ea typeface="Calibri" panose="020F0502020204030204" pitchFamily="34" charset="0"/>
                          <a:cs typeface="Times New Roman" panose="02020603050405020304" pitchFamily="18" charset="0"/>
                        </a:rPr>
                        <a:t>*</a:t>
                      </a:r>
                      <a:endParaRPr lang="en-US" sz="1400" dirty="0">
                        <a:effectLst/>
                        <a:latin typeface="+mn-l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 </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0.016</a:t>
                      </a:r>
                    </a:p>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 </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-.472</a:t>
                      </a:r>
                      <a:r>
                        <a:rPr lang="en-US" sz="1400" baseline="30000">
                          <a:effectLst/>
                          <a:latin typeface="+mn-lt"/>
                          <a:ea typeface="Calibri" panose="020F0502020204030204" pitchFamily="34" charset="0"/>
                          <a:cs typeface="Times New Roman" panose="02020603050405020304" pitchFamily="18" charset="0"/>
                        </a:rPr>
                        <a:t>*</a:t>
                      </a:r>
                      <a:endParaRPr lang="en-US" sz="1400">
                        <a:effectLst/>
                        <a:latin typeface="+mn-l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 </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0.017</a:t>
                      </a:r>
                    </a:p>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 </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98328759"/>
                  </a:ext>
                </a:extLst>
              </a:tr>
              <a:tr h="264197">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Intrinsic Motivation</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.667</a:t>
                      </a:r>
                      <a:r>
                        <a:rPr lang="en-US" sz="1400" baseline="30000">
                          <a:effectLst/>
                          <a:latin typeface="+mn-lt"/>
                          <a:ea typeface="Calibri" panose="020F0502020204030204" pitchFamily="34" charset="0"/>
                          <a:cs typeface="Times New Roman" panose="02020603050405020304" pitchFamily="18" charset="0"/>
                        </a:rPr>
                        <a:t>**</a:t>
                      </a:r>
                      <a:endParaRPr lang="en-US" sz="1400">
                        <a:effectLst/>
                        <a:latin typeface="+mn-lt"/>
                        <a:ea typeface="Calibri" panose="020F0502020204030204" pitchFamily="34" charset="0"/>
                        <a:cs typeface="Times New Roman" panose="02020603050405020304" pitchFamily="18" charset="0"/>
                      </a:endParaRP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0.000</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-.668</a:t>
                      </a:r>
                      <a:r>
                        <a:rPr lang="en-US" sz="1400" baseline="30000">
                          <a:effectLst/>
                          <a:latin typeface="+mn-lt"/>
                          <a:ea typeface="Calibri" panose="020F0502020204030204" pitchFamily="34" charset="0"/>
                          <a:cs typeface="Times New Roman" panose="02020603050405020304" pitchFamily="18" charset="0"/>
                        </a:rPr>
                        <a:t>**</a:t>
                      </a:r>
                      <a:endParaRPr lang="en-US" sz="1400">
                        <a:effectLst/>
                        <a:latin typeface="+mn-lt"/>
                        <a:ea typeface="Calibri" panose="020F0502020204030204" pitchFamily="34" charset="0"/>
                        <a:cs typeface="Times New Roman" panose="02020603050405020304" pitchFamily="18" charset="0"/>
                      </a:endParaRP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0.000</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94570197"/>
                  </a:ext>
                </a:extLst>
              </a:tr>
              <a:tr h="264197">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Importance of incident</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0.019</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0.929</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0.267</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0.197</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16049577"/>
                  </a:ext>
                </a:extLst>
              </a:tr>
              <a:tr h="264197">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Self Esteem</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.760**</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0.000</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.613**</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0.001</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48829670"/>
                  </a:ext>
                </a:extLst>
              </a:tr>
              <a:tr h="264197">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Role Stress</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.434*</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0.030</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0.152</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0.469</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51186536"/>
                  </a:ext>
                </a:extLst>
              </a:tr>
              <a:tr h="518131">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Retaliation Intentions Against</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0.006</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0.978</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0.021</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0.130</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8988372"/>
                  </a:ext>
                </a:extLst>
              </a:tr>
              <a:tr h="264197">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Justice</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0.167</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0.426</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0.556</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0.1455</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4950694"/>
                  </a:ext>
                </a:extLst>
              </a:tr>
              <a:tr h="264197">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Customer Orientation</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.579**</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0.002</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.766*</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0.007</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62588329"/>
                  </a:ext>
                </a:extLst>
              </a:tr>
              <a:tr h="264197">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OCB</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-0.196</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0.347</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-0.033</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0.875</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12509310"/>
                  </a:ext>
                </a:extLst>
              </a:tr>
              <a:tr h="264197">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Work Withdrawal Behavior</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0.275</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0.183</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-0.207</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0.322</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2473845"/>
                  </a:ext>
                </a:extLst>
              </a:tr>
              <a:tr h="264197">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Surface Acting What to do</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.456*</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0.035</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.618**</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0.001</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53582658"/>
                  </a:ext>
                </a:extLst>
              </a:tr>
              <a:tr h="264197">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Responsibility Attribution</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0.310</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0.132</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0.032</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0.880</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31751578"/>
                  </a:ext>
                </a:extLst>
              </a:tr>
              <a:tr h="264197">
                <a:tc gridSpan="5">
                  <a:txBody>
                    <a:bodyPr/>
                    <a:lstStyle/>
                    <a:p>
                      <a:pPr marL="0" marR="0">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 Correlation is significant at the 0.05 level (2-tailed).</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2815296828"/>
                  </a:ext>
                </a:extLst>
              </a:tr>
              <a:tr h="264197">
                <a:tc gridSpan="5">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 Correlation is significant at the 0.01 level (2-tailed).</a:t>
                      </a:r>
                    </a:p>
                  </a:txBody>
                  <a:tcPr marL="38751" marR="38751" marT="92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389952360"/>
                  </a:ext>
                </a:extLst>
              </a:tr>
            </a:tbl>
          </a:graphicData>
        </a:graphic>
      </p:graphicFrame>
    </p:spTree>
    <p:extLst>
      <p:ext uri="{BB962C8B-B14F-4D97-AF65-F5344CB8AC3E}">
        <p14:creationId xmlns:p14="http://schemas.microsoft.com/office/powerpoint/2010/main" val="1251671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Managerial Decisions</a:t>
            </a:r>
            <a:endParaRPr lang="en-US" dirty="0"/>
          </a:p>
        </p:txBody>
      </p:sp>
      <p:sp>
        <p:nvSpPr>
          <p:cNvPr id="3" name="Content Placeholder 2"/>
          <p:cNvSpPr>
            <a:spLocks noGrp="1"/>
          </p:cNvSpPr>
          <p:nvPr>
            <p:ph idx="1"/>
          </p:nvPr>
        </p:nvSpPr>
        <p:spPr/>
        <p:txBody>
          <a:bodyPr/>
          <a:lstStyle/>
          <a:p>
            <a:pPr>
              <a:lnSpc>
                <a:spcPct val="150000"/>
              </a:lnSpc>
              <a:buFont typeface="Wingdings" panose="05000000000000000000" pitchFamily="2" charset="2"/>
              <a:buChar char="v"/>
            </a:pPr>
            <a:r>
              <a:rPr lang="en-US" dirty="0" smtClean="0"/>
              <a:t>The following decisions can be derived based on the study findings;</a:t>
            </a:r>
          </a:p>
          <a:p>
            <a:pPr>
              <a:lnSpc>
                <a:spcPct val="150000"/>
              </a:lnSpc>
              <a:buFont typeface="Wingdings" panose="05000000000000000000" pitchFamily="2" charset="2"/>
              <a:buChar char="v"/>
            </a:pPr>
            <a:r>
              <a:rPr lang="en-US" dirty="0" smtClean="0"/>
              <a:t>Employees must demonstrate high self-esteem so that they can effectively handle any problems</a:t>
            </a:r>
          </a:p>
          <a:p>
            <a:pPr>
              <a:lnSpc>
                <a:spcPct val="150000"/>
              </a:lnSpc>
              <a:buFont typeface="Wingdings" panose="05000000000000000000" pitchFamily="2" charset="2"/>
              <a:buChar char="v"/>
            </a:pPr>
            <a:r>
              <a:rPr lang="en-US" dirty="0" smtClean="0"/>
              <a:t>Employees should also have organizational citizenship behaviors (OCB) which makes it possible for them to help them maintain good positive attitude</a:t>
            </a:r>
          </a:p>
          <a:p>
            <a:pPr>
              <a:lnSpc>
                <a:spcPct val="150000"/>
              </a:lnSpc>
              <a:buFont typeface="Wingdings" panose="05000000000000000000" pitchFamily="2" charset="2"/>
              <a:buChar char="v"/>
            </a:pPr>
            <a:r>
              <a:rPr lang="en-US" dirty="0" smtClean="0"/>
              <a:t>Employees, customers and the manager are all accountable for their behavior during their interactions. Responsibility attribution is therefore important. </a:t>
            </a:r>
            <a:endParaRPr lang="en-US" dirty="0"/>
          </a:p>
        </p:txBody>
      </p:sp>
    </p:spTree>
    <p:extLst>
      <p:ext uri="{BB962C8B-B14F-4D97-AF65-F5344CB8AC3E}">
        <p14:creationId xmlns:p14="http://schemas.microsoft.com/office/powerpoint/2010/main" val="1990527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a:xfrm>
            <a:off x="838200" y="1825624"/>
            <a:ext cx="10515600" cy="4556125"/>
          </a:xfrm>
        </p:spPr>
        <p:txBody>
          <a:bodyPr>
            <a:normAutofit fontScale="92500" lnSpcReduction="10000"/>
          </a:bodyPr>
          <a:lstStyle/>
          <a:p>
            <a:pPr lvl="0">
              <a:buFont typeface="Wingdings" panose="05000000000000000000" pitchFamily="2" charset="2"/>
              <a:buChar char="v"/>
            </a:pPr>
            <a:r>
              <a:rPr lang="en-US" dirty="0"/>
              <a:t>Organizations need to encourage employees to enjoy finding solutions to complex problems and improve existing processes or products. Having rewards geared towards this direction will most definitely lead to better results. </a:t>
            </a:r>
          </a:p>
          <a:p>
            <a:pPr lvl="0">
              <a:buFont typeface="Wingdings" panose="05000000000000000000" pitchFamily="2" charset="2"/>
              <a:buChar char="v"/>
            </a:pPr>
            <a:r>
              <a:rPr lang="en-US" dirty="0"/>
              <a:t>Employees hired to these organizations need to have a high self-esteem, which will allow them to better handle difficult situations </a:t>
            </a:r>
          </a:p>
          <a:p>
            <a:pPr lvl="0">
              <a:buFont typeface="Wingdings" panose="05000000000000000000" pitchFamily="2" charset="2"/>
              <a:buChar char="v"/>
            </a:pPr>
            <a:r>
              <a:rPr lang="en-US" dirty="0"/>
              <a:t>Rewarding employees provides an opportunity for them to release their stress. As such, organizations are recommended to hold rewarding ceremonies once in a while for effective management of stressful scenarios in future. </a:t>
            </a:r>
          </a:p>
          <a:p>
            <a:pPr lvl="0">
              <a:buFont typeface="Wingdings" panose="05000000000000000000" pitchFamily="2" charset="2"/>
              <a:buChar char="v"/>
            </a:pPr>
            <a:r>
              <a:rPr lang="en-US" dirty="0"/>
              <a:t>Organizations also need to be customer oriented. They should ensure employees try to get to discuss the customers’ needs, answer the customers’ questions about products and/or services as correctly as they can, give the customers an accurate expectation of what the product/service will do for them and finally be in a position to help them achieve their goals. </a:t>
            </a:r>
          </a:p>
          <a:p>
            <a:pPr>
              <a:buFont typeface="Wingdings" panose="05000000000000000000" pitchFamily="2" charset="2"/>
              <a:buChar char="v"/>
            </a:pPr>
            <a:r>
              <a:rPr lang="en-US" dirty="0"/>
              <a:t>Organizational citizenship behaviors towards customers should be encouraged. This includes having a positive attitude at work, being exceptionally courteous and respectful regardless and responding to customer requests and problems in a timely manner. </a:t>
            </a:r>
          </a:p>
        </p:txBody>
      </p:sp>
    </p:spTree>
    <p:extLst>
      <p:ext uri="{BB962C8B-B14F-4D97-AF65-F5344CB8AC3E}">
        <p14:creationId xmlns:p14="http://schemas.microsoft.com/office/powerpoint/2010/main" val="177674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endParaRPr lang="en-US" dirty="0" smtClean="0"/>
          </a:p>
          <a:p>
            <a:pPr algn="ctr"/>
            <a:endParaRPr lang="en-US" dirty="0"/>
          </a:p>
          <a:p>
            <a:pPr algn="ctr"/>
            <a:endParaRPr lang="en-US" sz="3200" dirty="0" smtClean="0"/>
          </a:p>
          <a:p>
            <a:pPr algn="ctr"/>
            <a:r>
              <a:rPr lang="en-US" sz="3200" dirty="0" smtClean="0"/>
              <a:t>Thank You</a:t>
            </a:r>
          </a:p>
          <a:p>
            <a:pPr algn="ctr"/>
            <a:r>
              <a:rPr lang="en-US" sz="3200" dirty="0" smtClean="0"/>
              <a:t>Any Questions?</a:t>
            </a:r>
            <a:endParaRPr lang="en-US" sz="3200" dirty="0"/>
          </a:p>
        </p:txBody>
      </p:sp>
    </p:spTree>
    <p:extLst>
      <p:ext uri="{BB962C8B-B14F-4D97-AF65-F5344CB8AC3E}">
        <p14:creationId xmlns:p14="http://schemas.microsoft.com/office/powerpoint/2010/main" val="125366071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Custom 1">
      <a:majorFont>
        <a:latin typeface="Times New Roman"/>
        <a:ea typeface=""/>
        <a:cs typeface=""/>
      </a:majorFont>
      <a:minorFont>
        <a:latin typeface="Times New Roman"/>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40</TotalTime>
  <Words>1126</Words>
  <Application>Microsoft Office PowerPoint</Application>
  <PresentationFormat>Custom</PresentationFormat>
  <Paragraphs>421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Retrospect</vt:lpstr>
      <vt:lpstr>MGT524 Research Methods in Business  Fall Semester AY 2017-2918</vt:lpstr>
      <vt:lpstr>Outline</vt:lpstr>
      <vt:lpstr>Introduction</vt:lpstr>
      <vt:lpstr>Research Questions</vt:lpstr>
      <vt:lpstr>Research Methodology</vt:lpstr>
      <vt:lpstr>Results</vt:lpstr>
      <vt:lpstr>Table 1: Descriptive Statistics for both Scenarios</vt:lpstr>
      <vt:lpstr>Table 2: T-Test for Scenarios</vt:lpstr>
      <vt:lpstr>Table 3: Correlation for both scenarios</vt:lpstr>
      <vt:lpstr>Managerial Decisions</vt:lpstr>
      <vt:lpstr>Recommendations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MGT524 Research Methods in Business  Fall Semester AY 2017-2918</dc:title>
  <dc:creator>Star Anyce</dc:creator>
  <cp:lastModifiedBy>PC</cp:lastModifiedBy>
  <cp:revision>8</cp:revision>
  <dcterms:created xsi:type="dcterms:W3CDTF">2018-06-08T12:43:49Z</dcterms:created>
  <dcterms:modified xsi:type="dcterms:W3CDTF">2018-06-08T14:54:29Z</dcterms:modified>
</cp:coreProperties>
</file>